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Lst>
  <p:sldSz cy="5143500" cx="9144000"/>
  <p:notesSz cx="6858000" cy="9144000"/>
  <p:embeddedFontLst>
    <p:embeddedFont>
      <p:font typeface="Raleway"/>
      <p:regular r:id="rId209"/>
      <p:bold r:id="rId210"/>
      <p:italic r:id="rId211"/>
      <p:boldItalic r:id="rId212"/>
    </p:embeddedFont>
    <p:embeddedFont>
      <p:font typeface="Lato"/>
      <p:regular r:id="rId213"/>
      <p:bold r:id="rId214"/>
      <p:italic r:id="rId215"/>
      <p:boldItalic r:id="rId2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46F89A-ADC8-409F-A677-6AA81212E1F2}">
  <a:tblStyle styleId="{F646F89A-ADC8-409F-A677-6AA81212E1F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216" Type="http://schemas.openxmlformats.org/officeDocument/2006/relationships/font" Target="fonts/Lato-boldItalic.fntdata"/><Relationship Id="rId215" Type="http://schemas.openxmlformats.org/officeDocument/2006/relationships/font" Target="fonts/Lato-italic.fntdata"/><Relationship Id="rId214" Type="http://schemas.openxmlformats.org/officeDocument/2006/relationships/font" Target="fonts/Lato-bold.fntdata"/><Relationship Id="rId213" Type="http://schemas.openxmlformats.org/officeDocument/2006/relationships/font" Target="fonts/Lato-regular.fntdata"/><Relationship Id="rId212" Type="http://schemas.openxmlformats.org/officeDocument/2006/relationships/font" Target="fonts/Raleway-boldItalic.fntdata"/><Relationship Id="rId211" Type="http://schemas.openxmlformats.org/officeDocument/2006/relationships/font" Target="fonts/Raleway-italic.fntdata"/><Relationship Id="rId210" Type="http://schemas.openxmlformats.org/officeDocument/2006/relationships/font" Target="fonts/Raleway-bold.fntdata"/><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font" Target="fonts/Raleway-regular.fntdata"/><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PP0zJiH038Lxdy9A1KKu00LQVg0W7JSmYM6zcNXM4-yWRe_9Z4QHjehqlI_FBpciHiakIu0nBkUeh8RTEsN25yuSuddv9uDOXxJYQPgll8-BcYoChvebHNM_kea1lYGmTaES68TeGHHltXpTpNQxIVC6YrRgdaGf_LPj3BIknVpS-DvyJEDHCbVrHAc8L320ZyL-YZ_QFzGxU8_FljxrVLYhFIotmPUthBPvwDy9K7lw9Dz7Qwz2UJJSDXnO9_-tVm00"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2d3420e6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2d3420e6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828cefd1bf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828cefd1bf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828cefd1b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828cefd1b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828cefd1bf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828cefd1bf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828cefd1bf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828cefd1bf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72319bb38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72319bb38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828cefd1b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828cefd1b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828cefd1bf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828cefd1bf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828cefd1bf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828cefd1bf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72319bb380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72319bb380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828cefd1bf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828cefd1bf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72319bb38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2319bb38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828cefd1bf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828cefd1bf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72319bb38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72319bb38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828cefd1bf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828cefd1bf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828cefd1bf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828cefd1bf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72319bb380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72319bb380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828cefd1bf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828cefd1bf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828cefd1bf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828cefd1bf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72319bb380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72319bb380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828cefd1bf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828cefd1bf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828cefd1bf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828cefd1bf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2319bb38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2319bb38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72319bb380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72319bb380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828cefd1bf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828cefd1bf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828cefd1bf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828cefd1bf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72319bb38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72319bb38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828cefd1bf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828cefd1bf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828cefd1bf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828cefd1bf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72319bb380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72319bb380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828cefd1bf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828cefd1bf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828cefd1bf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828cefd1bf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72319bb380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72319bb380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72319bb38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2319bb38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828cefd1bf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828cefd1bf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828cefd1bf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828cefd1bf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72319bb38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72319bb380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828cefd1bf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828cefd1bf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828cefd1bf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828cefd1bf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828cefd1bf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828cefd1bf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828cefd1bf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828cefd1bf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828cefd1bf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828cefd1bf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828cefd1bf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828cefd1bf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828cefd1bf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828cefd1bf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72319bb38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2319bb38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828cefd1bf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828cefd1bf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828cefd1bf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828cefd1bf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72319bb380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72319bb380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828cefd1bf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828cefd1bf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828cefd1bf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828cefd1bf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828cefd1bf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828cefd1bf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828cefd1bf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828cefd1bf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828cefd1bf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828cefd1bf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828cefd1bf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828cefd1bf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828cefd1bf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828cefd1bf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2319bb38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2319bb38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72319bb380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72319bb380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828cefd1bf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828cefd1bf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828cefd1bf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828cefd1bf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828cefd1bf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828cefd1bf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828cefd1bf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828cefd1bf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828cefd1bf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828cefd1bf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828cefd1bf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828cefd1bf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828cefd1bf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828cefd1bf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72319bb38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72319bb38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28cefd1bf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828cefd1bf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2319bb38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2319bb38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828cefd1bf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828cefd1bf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828cefd1bf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828cefd1bf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828cefd1bf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828cefd1bf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72319bb380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72319bb380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828cefd1bf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828cefd1bf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828cefd1bf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828cefd1bf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828cefd1bf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828cefd1bf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72319bb380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72319bb380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828cefd1bf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828cefd1bf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828cefd1bf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828cefd1bf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72319bb38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2319bb38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28cefd1bf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28cefd1bf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72319bb38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72319bb38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828cefd1bf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828cefd1bf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828cefd1bf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828cefd1bf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72319bb38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72319bb38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828cefd1bf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828cefd1bf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828cefd1bf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828cefd1bf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828cefd1bf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828cefd1bf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82d3420e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82d3420e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828cefd1bf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828cefd1bf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2319bb38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2319bb38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72319bb380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72319bb380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828cefd1bf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828cefd1bf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828cefd1bf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828cefd1bf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828cefd1bf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828cefd1bf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828cefd1bf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828cefd1bf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828cefd1bf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828cefd1bf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828cefd1bf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828cefd1bf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72319bb380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72319bb380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828cefd1bf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828cefd1bf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828cefd1bf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828cefd1bf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2319bb38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2319bb38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828cefd1bf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828cefd1bf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828cefd1bf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828cefd1bf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828cefd1bf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828cefd1bf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828cefd1bf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828cefd1bf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28cefd1bf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828cefd1bf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828cefd1bf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828cefd1bf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828cefd1bf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828cefd1bf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828cefd1bf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828cefd1bf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828cefd1bf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828cefd1bf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828cefd1bf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828cefd1bf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0702bf43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0702bf43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2319bb38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2319bb38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80702bf43c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80702bf43c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77d895b0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77d895b0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782c3b54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782c3b54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2319bb380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2319bb380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2319bb38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2319bb38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28cefd1b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28cefd1b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828cefd1b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28cefd1b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2319bb38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2319bb38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828cefd1b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28cefd1b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28cefd1b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28cefd1b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72319bb38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2319bb38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28cefd1b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28cefd1b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80702bf43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0702bf43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828cefd1b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28cefd1b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828cefd1b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28cefd1b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828cefd1b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28cefd1b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828cefd1bf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28cefd1bf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28cefd1b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28cefd1b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828cefd1bf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28cefd1b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2319bb38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2319bb38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72319bb38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2319bb38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2319bb38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2319bb38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828cefd1bf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28cefd1bf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2319bb38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2319bb38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828cefd1b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28cefd1bf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28cefd1bf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28cefd1bf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828cefd1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28cefd1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28cefd1bf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28cefd1bf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28cefd1bf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28cefd1bf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828cefd1b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28cefd1b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72319bb38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72319bb38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828cefd1b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828cefd1b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828cefd1b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28cefd1b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828cefd1bf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28cefd1bf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72319bb38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2319bb38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828cefd1bf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28cefd1bf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828cefd1bf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28cefd1bf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828cefd1b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828cefd1b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828cefd1bf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28cefd1bf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828cefd1bf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828cefd1b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828cefd1bf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828cefd1bf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828cefd1b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28cefd1b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828cefd1bf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828cefd1b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828cefd1bf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828cefd1bf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828cefd1bf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28cefd1bf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2319bb38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2319bb38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72319bb380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72319bb380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72319bb380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72319bb380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828cefd1b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828cefd1b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828cefd1bf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828cefd1bf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28cefd1b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828cefd1b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72319bb38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72319bb38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828cefd1b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828cefd1b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72319bb380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72319bb380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828cefd1bf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828cefd1bf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72319bb380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72319bb380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828cefd1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28cefd1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b7d8e847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b7d8e847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828cefd1b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828cefd1b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828cefd1b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828cefd1b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828cefd1b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828cefd1b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828cefd1b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828cefd1b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828cefd1bf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828cefd1bf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72319bb38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72319bb38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828cefd1bf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828cefd1bf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828cefd1bf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828cefd1bf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828cefd1bf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828cefd1bf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7297183f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297183f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PP0zJiH038Lxdy9A1KKu00LQVg0W7JSmYM6zcNXM4-yWRe_9Z4QHjehqlI_FBpciHiakIu0nBkUeh8RTEsN25yuSuddv9uDOXxJYQPgll8-BcYoChvebHNM_kea1lYGmTaES68TeGHHltXpTpNQxIVC6YrRgdaGf_LPj3BIknVpS-DvyJEDHCbVrHAc8L320ZyL-YZ_QFzGxU8_FljxrVLYhFIotmPUthBPvwDy9K7lw9Dz7Qwz2UJJSDXnO9_-tVm00</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828cefd1bf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828cefd1bf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828cefd1bf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828cefd1bf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828cefd1bf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828cefd1bf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828cefd1bf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828cefd1bf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828cefd1b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828cefd1b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828cefd1b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828cefd1b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72319bb380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72319bb380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828cefd1b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828cefd1b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828cefd1b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828cefd1b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828cefd1bf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828cefd1bf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28cefd1b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28cefd1b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828cefd1bf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828cefd1bf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828cefd1bf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828cefd1bf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828cefd1b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828cefd1b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828cefd1b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828cefd1b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72319bb380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72319bb380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828cefd1bf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828cefd1bf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828cefd1bf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828cefd1bf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828cefd1bf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828cefd1bf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72319bb380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72319bb380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828cefd1bf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828cefd1bf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medium.com/programmer-zaman-now/setting-java-path-di-windows-4da2c65d8298"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4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4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5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4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4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4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5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5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4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 Id="rId3" Type="http://schemas.openxmlformats.org/officeDocument/2006/relationships/image" Target="../media/image6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4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5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image" Target="../media/image6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 Id="rId3" Type="http://schemas.openxmlformats.org/officeDocument/2006/relationships/image" Target="../media/image6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6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 Id="rId3" Type="http://schemas.openxmlformats.org/officeDocument/2006/relationships/image" Target="../media/image5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 Id="rId3" Type="http://schemas.openxmlformats.org/officeDocument/2006/relationships/image" Target="../media/image5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Relationship Id="rId3" Type="http://schemas.openxmlformats.org/officeDocument/2006/relationships/image" Target="../media/image6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7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 Id="rId3" Type="http://schemas.openxmlformats.org/officeDocument/2006/relationships/image" Target="../media/image6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6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7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 Id="rId3" Type="http://schemas.openxmlformats.org/officeDocument/2006/relationships/image" Target="../media/image7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Relationship Id="rId3" Type="http://schemas.openxmlformats.org/officeDocument/2006/relationships/image" Target="../media/image7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 Id="rId3" Type="http://schemas.openxmlformats.org/officeDocument/2006/relationships/image" Target="../media/image6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7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7.xml"/><Relationship Id="rId3" Type="http://schemas.openxmlformats.org/officeDocument/2006/relationships/image" Target="../media/image8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6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6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75.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8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79.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9.xml"/><Relationship Id="rId3" Type="http://schemas.openxmlformats.org/officeDocument/2006/relationships/image" Target="../media/image7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1.xml"/><Relationship Id="rId3" Type="http://schemas.openxmlformats.org/officeDocument/2006/relationships/image" Target="../media/image7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4.xml"/><Relationship Id="rId3" Type="http://schemas.openxmlformats.org/officeDocument/2006/relationships/image" Target="../media/image80.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7.xml"/><Relationship Id="rId3" Type="http://schemas.openxmlformats.org/officeDocument/2006/relationships/image" Target="../media/image74.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hyperlink" Target="https://blog.jetbrains.com/kotlin/2020/03/kotlin-1-4-m1-released/" TargetMode="External"/><Relationship Id="rId4" Type="http://schemas.openxmlformats.org/officeDocument/2006/relationships/hyperlink" Target="https://blog.jetbrains.com/kotlin/2020/05/1-4-m2-standard-librar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2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jdk.java.net/"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3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2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3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2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3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jetbrains.com/idea/"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2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4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4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4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5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Kotlin Dasar</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Instalasi JDK</a:t>
            </a:r>
            <a:endParaRPr/>
          </a:p>
        </p:txBody>
      </p:sp>
      <p:sp>
        <p:nvSpPr>
          <p:cNvPr id="141" name="Google Shape;141;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Windows : </a:t>
            </a:r>
            <a:r>
              <a:rPr lang="id" sz="1100" u="sng">
                <a:solidFill>
                  <a:schemeClr val="hlink"/>
                </a:solidFill>
                <a:latin typeface="Arial"/>
                <a:ea typeface="Arial"/>
                <a:cs typeface="Arial"/>
                <a:sym typeface="Arial"/>
                <a:hlinkClick r:id="rId3"/>
              </a:rPr>
              <a:t>https://medium.com/programmer-zaman-now/setting-java-path-di-windows-4da2c65d8298</a:t>
            </a:r>
            <a:endParaRPr/>
          </a:p>
          <a:p>
            <a:pPr indent="-311150" lvl="0" marL="457200" rtl="0" algn="l">
              <a:spcBef>
                <a:spcPts val="0"/>
              </a:spcBef>
              <a:spcAft>
                <a:spcPts val="0"/>
              </a:spcAft>
              <a:buSzPts val="1300"/>
              <a:buChar char="●"/>
            </a:pPr>
            <a:r>
              <a:rPr lang="id"/>
              <a:t>Linux atau Mac :</a:t>
            </a:r>
            <a:endParaRPr/>
          </a:p>
        </p:txBody>
      </p:sp>
      <p:sp>
        <p:nvSpPr>
          <p:cNvPr id="142" name="Google Shape;142;p22"/>
          <p:cNvSpPr txBox="1"/>
          <p:nvPr/>
        </p:nvSpPr>
        <p:spPr>
          <a:xfrm>
            <a:off x="727650" y="2733225"/>
            <a:ext cx="7688700" cy="17643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 Add to .bashrc or .zshrc</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id">
                <a:solidFill>
                  <a:srgbClr val="FFFFFF"/>
                </a:solidFill>
              </a:rPr>
              <a:t>export JAVA_HOME="/Library/Java/JavaVirtualMachines/jdk1.8.0_241.jdk/Contents/Home"</a:t>
            </a:r>
            <a:endParaRPr>
              <a:solidFill>
                <a:srgbClr val="FFFFFF"/>
              </a:solidFill>
            </a:endParaRPr>
          </a:p>
          <a:p>
            <a:pPr indent="0" lvl="0" marL="0" rtl="0" algn="l">
              <a:spcBef>
                <a:spcPts val="0"/>
              </a:spcBef>
              <a:spcAft>
                <a:spcPts val="0"/>
              </a:spcAft>
              <a:buNone/>
            </a:pPr>
            <a:r>
              <a:rPr lang="id">
                <a:solidFill>
                  <a:srgbClr val="FFFFFF"/>
                </a:solidFill>
              </a:rPr>
              <a:t>export PATH="$JAVA_HOME/bin:$PATH"</a:t>
            </a:r>
            <a:endParaRPr>
              <a:solidFill>
                <a:srgbClr val="FFFFF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a:t>
            </a:r>
            <a:endParaRPr/>
          </a:p>
        </p:txBody>
      </p:sp>
      <p:pic>
        <p:nvPicPr>
          <p:cNvPr id="666" name="Google Shape;666;p11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a:t>
            </a:r>
            <a:r>
              <a:rPr lang="id"/>
              <a:t> Loops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677" name="Google Shape;677;p1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hampir sama dengan While Loop</a:t>
            </a:r>
            <a:endParaRPr/>
          </a:p>
          <a:p>
            <a:pPr indent="-311150" lvl="0" marL="457200" rtl="0" algn="l">
              <a:spcBef>
                <a:spcPts val="0"/>
              </a:spcBef>
              <a:spcAft>
                <a:spcPts val="0"/>
              </a:spcAft>
              <a:buSzPts val="1300"/>
              <a:buChar char="●"/>
            </a:pPr>
            <a:r>
              <a:rPr lang="id"/>
              <a:t>Yang membedakan adalah, pada Do While Loop, kode blok akan dijalankan dahulu, baru diakhir dilakukan pengecekan kondisi</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a:t>
            </a:r>
            <a:endParaRPr/>
          </a:p>
        </p:txBody>
      </p:sp>
      <p:pic>
        <p:nvPicPr>
          <p:cNvPr id="683" name="Google Shape;683;p11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694" name="Google Shape;694;p1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Break &amp; continue adalah kata kunci yang bisa digunakan dalam semua perulangan di Kotlin</a:t>
            </a:r>
            <a:endParaRPr/>
          </a:p>
          <a:p>
            <a:pPr indent="-311150" lvl="0" marL="457200" rtl="0" algn="l">
              <a:spcBef>
                <a:spcPts val="0"/>
              </a:spcBef>
              <a:spcAft>
                <a:spcPts val="0"/>
              </a:spcAft>
              <a:buSzPts val="1300"/>
              <a:buChar char="●"/>
            </a:pPr>
            <a:r>
              <a:rPr lang="id"/>
              <a:t>Break digunakan untuk menghentikan seluruh perulangan</a:t>
            </a:r>
            <a:endParaRPr/>
          </a:p>
          <a:p>
            <a:pPr indent="-311150" lvl="0" marL="457200" rtl="0" algn="l">
              <a:spcBef>
                <a:spcPts val="0"/>
              </a:spcBef>
              <a:spcAft>
                <a:spcPts val="0"/>
              </a:spcAft>
              <a:buSzPts val="1300"/>
              <a:buChar char="●"/>
            </a:pPr>
            <a:r>
              <a:rPr lang="id"/>
              <a:t>Continue adalah digunakan untuk menghentikan perulangan yang berjalan, dan langsung melanjutkan ke perulangan selanjutnya</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700" name="Google Shape;700;p11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706" name="Google Shape;706;p11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717" name="Google Shape;717;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mengenal sebuah function yang wajib dibuat agar program Kotlin bisa berjalan, yaitu function main</a:t>
            </a:r>
            <a:endParaRPr/>
          </a:p>
          <a:p>
            <a:pPr indent="-311150" lvl="0" marL="457200" rtl="0" algn="l">
              <a:spcBef>
                <a:spcPts val="0"/>
              </a:spcBef>
              <a:spcAft>
                <a:spcPts val="0"/>
              </a:spcAft>
              <a:buSzPts val="1300"/>
              <a:buChar char="●"/>
            </a:pPr>
            <a:r>
              <a:rPr lang="id"/>
              <a:t>Function adalah sebuah blok kode yang sengaja dibuat dalam program agar bisa digunakan berulang-ulang</a:t>
            </a:r>
            <a:endParaRPr/>
          </a:p>
          <a:p>
            <a:pPr indent="-311150" lvl="0" marL="457200" rtl="0" algn="l">
              <a:spcBef>
                <a:spcPts val="0"/>
              </a:spcBef>
              <a:spcAft>
                <a:spcPts val="0"/>
              </a:spcAft>
              <a:buSzPts val="1300"/>
              <a:buChar char="●"/>
            </a:pPr>
            <a:r>
              <a:rPr lang="id"/>
              <a:t>Cara membuat function di Kotlin sangat sederhana, hanya dengan menggunakan kata kunci fun lalu diikuti dengan nama function nya dan blok kode isi function nya</a:t>
            </a:r>
            <a:endParaRPr/>
          </a:p>
          <a:p>
            <a:pPr indent="-311150" lvl="0" marL="457200" rtl="0" algn="l">
              <a:spcBef>
                <a:spcPts val="0"/>
              </a:spcBef>
              <a:spcAft>
                <a:spcPts val="0"/>
              </a:spcAft>
              <a:buSzPts val="1300"/>
              <a:buChar char="●"/>
            </a:pPr>
            <a:r>
              <a:rPr lang="id"/>
              <a:t>Setelah membuat function, kita bisa mengeksekusi function tersebut dengan memanggilnya menggunakan kata kunci nama function nya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2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723" name="Google Shape;723;p12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
        <p:nvSpPr>
          <p:cNvPr id="734" name="Google Shape;734;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function, kadang-kadang kita membutuhkan data dari luar, atau kita sebut parameter.</a:t>
            </a:r>
            <a:endParaRPr/>
          </a:p>
          <a:p>
            <a:pPr indent="-311150" lvl="0" marL="457200" rtl="0" algn="l">
              <a:spcBef>
                <a:spcPts val="0"/>
              </a:spcBef>
              <a:spcAft>
                <a:spcPts val="0"/>
              </a:spcAft>
              <a:buSzPts val="1300"/>
              <a:buChar char="●"/>
            </a:pPr>
            <a:r>
              <a:rPr lang="id"/>
              <a:t>Di Kotlin, kita bisa menambahkan parameter di function, bisa lebih dari satu</a:t>
            </a:r>
            <a:endParaRPr/>
          </a:p>
          <a:p>
            <a:pPr indent="-311150" lvl="0" marL="457200" rtl="0" algn="l">
              <a:spcBef>
                <a:spcPts val="0"/>
              </a:spcBef>
              <a:spcAft>
                <a:spcPts val="0"/>
              </a:spcAft>
              <a:buSzPts val="1300"/>
              <a:buChar char="●"/>
            </a:pPr>
            <a:r>
              <a:rPr lang="id"/>
              <a:t>Parameter tidaklah wajib, jadi kita bisa membuat function tanpa parameter seperti sebelumnya yang sudah kita buat</a:t>
            </a:r>
            <a:endParaRPr/>
          </a:p>
          <a:p>
            <a:pPr indent="-311150" lvl="0" marL="457200" rtl="0" algn="l">
              <a:spcBef>
                <a:spcPts val="0"/>
              </a:spcBef>
              <a:spcAft>
                <a:spcPts val="0"/>
              </a:spcAft>
              <a:buSzPts val="1300"/>
              <a:buChar char="●"/>
            </a:pPr>
            <a:r>
              <a:rPr lang="id"/>
              <a:t>Namun jika kita menambahkan parameter di function, maka ketika memanggil function tersebut, kita wajib memasukkan data ke parameternya</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Parameter</a:t>
            </a:r>
            <a:endParaRPr/>
          </a:p>
        </p:txBody>
      </p:sp>
      <p:pic>
        <p:nvPicPr>
          <p:cNvPr id="740" name="Google Shape;740;p12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Default Argument</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Default Parameter</a:t>
            </a:r>
            <a:endParaRPr/>
          </a:p>
        </p:txBody>
      </p:sp>
      <p:sp>
        <p:nvSpPr>
          <p:cNvPr id="751" name="Google Shape;751;p1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Kotlin, function parameter wajib diisi ketika memanggil function</a:t>
            </a:r>
            <a:endParaRPr/>
          </a:p>
          <a:p>
            <a:pPr indent="-311150" lvl="0" marL="457200" rtl="0" algn="l">
              <a:spcBef>
                <a:spcPts val="0"/>
              </a:spcBef>
              <a:spcAft>
                <a:spcPts val="0"/>
              </a:spcAft>
              <a:buSzPts val="1300"/>
              <a:buChar char="●"/>
            </a:pPr>
            <a:r>
              <a:rPr lang="id"/>
              <a:t>Namun kita juga bisa memasukkan nilai default pada parameter, dengan demikian saat memanggil function tersebut, kita tidak wajib memasukkan nilai pada parameter nya</a:t>
            </a:r>
            <a:endParaRPr/>
          </a:p>
          <a:p>
            <a:pPr indent="-311150" lvl="0" marL="457200" rtl="0" algn="l">
              <a:spcBef>
                <a:spcPts val="0"/>
              </a:spcBef>
              <a:spcAft>
                <a:spcPts val="0"/>
              </a:spcAft>
              <a:buSzPts val="1300"/>
              <a:buChar char="●"/>
            </a:pPr>
            <a:r>
              <a:rPr lang="id"/>
              <a:t>Default parameter ini cocok pada jenis parameter yang sekiranya memang tidak wajib untuk diisi</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Default Parameter</a:t>
            </a:r>
            <a:endParaRPr/>
          </a:p>
        </p:txBody>
      </p:sp>
      <p:pic>
        <p:nvPicPr>
          <p:cNvPr id="757" name="Google Shape;757;p12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Named Argument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Named Argument</a:t>
            </a:r>
            <a:endParaRPr/>
          </a:p>
        </p:txBody>
      </p:sp>
      <p:sp>
        <p:nvSpPr>
          <p:cNvPr id="768" name="Google Shape;768;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function yang parameternya banyak sekali</a:t>
            </a:r>
            <a:endParaRPr/>
          </a:p>
          <a:p>
            <a:pPr indent="-311150" lvl="0" marL="457200" rtl="0" algn="l">
              <a:spcBef>
                <a:spcPts val="0"/>
              </a:spcBef>
              <a:spcAft>
                <a:spcPts val="0"/>
              </a:spcAft>
              <a:buSzPts val="1300"/>
              <a:buChar char="●"/>
            </a:pPr>
            <a:r>
              <a:rPr lang="id"/>
              <a:t>Hal ini sangat menyulitkan saat kita akan memanggil function tersebut, kita harus benar-benar tahu urutan parameter di function tersebut</a:t>
            </a:r>
            <a:endParaRPr/>
          </a:p>
          <a:p>
            <a:pPr indent="-311150" lvl="0" marL="457200" rtl="0" algn="l">
              <a:spcBef>
                <a:spcPts val="0"/>
              </a:spcBef>
              <a:spcAft>
                <a:spcPts val="0"/>
              </a:spcAft>
              <a:buSzPts val="1300"/>
              <a:buChar char="●"/>
            </a:pPr>
            <a:r>
              <a:rPr lang="id"/>
              <a:t>Untungnya kotlin memiliki fitur yang namanya Named Argument</a:t>
            </a:r>
            <a:endParaRPr/>
          </a:p>
          <a:p>
            <a:pPr indent="-311150" lvl="0" marL="457200" rtl="0" algn="l">
              <a:spcBef>
                <a:spcPts val="0"/>
              </a:spcBef>
              <a:spcAft>
                <a:spcPts val="0"/>
              </a:spcAft>
              <a:buSzPts val="1300"/>
              <a:buChar char="●"/>
            </a:pPr>
            <a:r>
              <a:rPr lang="id"/>
              <a:t>Named Argument adalah fitur dimana kita bisa menyebutkan nama parameter saat memanggil function, dengan demikian kita tidak wajib tahu posisi tiap parameter</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Named Argument</a:t>
            </a:r>
            <a:endParaRPr/>
          </a:p>
        </p:txBody>
      </p:sp>
      <p:pic>
        <p:nvPicPr>
          <p:cNvPr id="774" name="Google Shape;774;p13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a:t>
            </a:r>
            <a:endParaRPr/>
          </a:p>
        </p:txBody>
      </p:sp>
      <p:pic>
        <p:nvPicPr>
          <p:cNvPr id="153" name="Google Shape;153;p2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Unit Returning Function</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Unit Returning Function</a:t>
            </a:r>
            <a:endParaRPr/>
          </a:p>
        </p:txBody>
      </p:sp>
      <p:sp>
        <p:nvSpPr>
          <p:cNvPr id="785" name="Google Shape;785;p1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ada 2 jenis, pertama tidak mengembalikan nilai, yang kedua mengembalikan nilai</a:t>
            </a:r>
            <a:endParaRPr/>
          </a:p>
          <a:p>
            <a:pPr indent="-311150" lvl="0" marL="457200" rtl="0" algn="l">
              <a:spcBef>
                <a:spcPts val="0"/>
              </a:spcBef>
              <a:spcAft>
                <a:spcPts val="0"/>
              </a:spcAft>
              <a:buSzPts val="1300"/>
              <a:buChar char="●"/>
            </a:pPr>
            <a:r>
              <a:rPr lang="id"/>
              <a:t>Function-function yang sebelumnya sudah kita buat adalah function yang tidak mengembalikan nilai</a:t>
            </a:r>
            <a:endParaRPr/>
          </a:p>
          <a:p>
            <a:pPr indent="-311150" lvl="0" marL="457200" rtl="0" algn="l">
              <a:spcBef>
                <a:spcPts val="0"/>
              </a:spcBef>
              <a:spcAft>
                <a:spcPts val="0"/>
              </a:spcAft>
              <a:buSzPts val="1300"/>
              <a:buChar char="●"/>
            </a:pPr>
            <a:r>
              <a:rPr lang="id"/>
              <a:t>Sebenarnya, function-function yang sudah kita buat sebelumnya, dia mengembalikan tipe data Unit, dimana Unit adalah tanda bahwa function tersebut tidak mengembalikan apa-apa</a:t>
            </a:r>
            <a:endParaRPr/>
          </a:p>
          <a:p>
            <a:pPr indent="-311150" lvl="0" marL="457200" rtl="0" algn="l">
              <a:spcBef>
                <a:spcPts val="0"/>
              </a:spcBef>
              <a:spcAft>
                <a:spcPts val="0"/>
              </a:spcAft>
              <a:buSzPts val="1300"/>
              <a:buChar char="●"/>
            </a:pPr>
            <a:r>
              <a:rPr lang="id"/>
              <a:t>Penulisan Unit adalah tidak wajib, namun jika kita menulis tipe data pengembalian sebuah function, maka secara otomatis dia adalah Unit</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Unit Returning Function</a:t>
            </a:r>
            <a:endParaRPr/>
          </a:p>
        </p:txBody>
      </p:sp>
      <p:pic>
        <p:nvPicPr>
          <p:cNvPr id="791" name="Google Shape;791;p13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Type</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Type</a:t>
            </a:r>
            <a:endParaRPr/>
          </a:p>
        </p:txBody>
      </p:sp>
      <p:sp>
        <p:nvSpPr>
          <p:cNvPr id="802" name="Google Shape;802;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yang sudah dibahas sebelumnya, bahwa function itu bisa mengembalikan data</a:t>
            </a:r>
            <a:endParaRPr/>
          </a:p>
          <a:p>
            <a:pPr indent="-311150" lvl="0" marL="457200" rtl="0" algn="l">
              <a:spcBef>
                <a:spcPts val="0"/>
              </a:spcBef>
              <a:spcAft>
                <a:spcPts val="0"/>
              </a:spcAft>
              <a:buSzPts val="1300"/>
              <a:buChar char="●"/>
            </a:pPr>
            <a:r>
              <a:rPr lang="id"/>
              <a:t>Untuk memberitahu bahwa function mengembalikan data, kita harus menuliskan tipe data kembalian dari function tersebut</a:t>
            </a:r>
            <a:endParaRPr/>
          </a:p>
          <a:p>
            <a:pPr indent="-311150" lvl="0" marL="457200" rtl="0" algn="l">
              <a:spcBef>
                <a:spcPts val="0"/>
              </a:spcBef>
              <a:spcAft>
                <a:spcPts val="0"/>
              </a:spcAft>
              <a:buSzPts val="1300"/>
              <a:buChar char="●"/>
            </a:pPr>
            <a:r>
              <a:rPr lang="id"/>
              <a:t>Jika function tersebut kita deklarasikan dengan tipe data pengembalian, maka wajib di dalam function nya kita harus mengembalikan data</a:t>
            </a:r>
            <a:endParaRPr/>
          </a:p>
          <a:p>
            <a:pPr indent="-311150" lvl="0" marL="457200" rtl="0" algn="l">
              <a:spcBef>
                <a:spcPts val="0"/>
              </a:spcBef>
              <a:spcAft>
                <a:spcPts val="0"/>
              </a:spcAft>
              <a:buSzPts val="1300"/>
              <a:buChar char="●"/>
            </a:pPr>
            <a:r>
              <a:rPr lang="id"/>
              <a:t>Untuk mengembalikan data dari function, kita bisa menggunakan kata kunci return, diikuti dengan datanya</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Type</a:t>
            </a:r>
            <a:endParaRPr/>
          </a:p>
        </p:txBody>
      </p:sp>
      <p:pic>
        <p:nvPicPr>
          <p:cNvPr id="808" name="Google Shape;808;p13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 Expression Function</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 Expression Function</a:t>
            </a:r>
            <a:endParaRPr/>
          </a:p>
        </p:txBody>
      </p:sp>
      <p:sp>
        <p:nvSpPr>
          <p:cNvPr id="819" name="Google Shape;819;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sering membuat function yang sangat sederhana</a:t>
            </a:r>
            <a:endParaRPr/>
          </a:p>
          <a:p>
            <a:pPr indent="-311150" lvl="0" marL="457200" rtl="0" algn="l">
              <a:spcBef>
                <a:spcPts val="0"/>
              </a:spcBef>
              <a:spcAft>
                <a:spcPts val="0"/>
              </a:spcAft>
              <a:buSzPts val="1300"/>
              <a:buChar char="●"/>
            </a:pPr>
            <a:r>
              <a:rPr lang="id"/>
              <a:t>Misal function yang hanya berisikan kode blok sederhana, misal hanya 1 baris</a:t>
            </a:r>
            <a:endParaRPr/>
          </a:p>
          <a:p>
            <a:pPr indent="-311150" lvl="0" marL="457200" rtl="0" algn="l">
              <a:spcBef>
                <a:spcPts val="0"/>
              </a:spcBef>
              <a:spcAft>
                <a:spcPts val="0"/>
              </a:spcAft>
              <a:buSzPts val="1300"/>
              <a:buChar char="●"/>
            </a:pPr>
            <a:r>
              <a:rPr lang="id"/>
              <a:t>Jika kita mengalami hal seperti ini, kita bisa mengubahnya menjadi single expression function</a:t>
            </a:r>
            <a:endParaRPr/>
          </a:p>
          <a:p>
            <a:pPr indent="-311150" lvl="0" marL="457200" rtl="0" algn="l">
              <a:spcBef>
                <a:spcPts val="0"/>
              </a:spcBef>
              <a:spcAft>
                <a:spcPts val="0"/>
              </a:spcAft>
              <a:buSzPts val="1300"/>
              <a:buChar char="●"/>
            </a:pPr>
            <a:r>
              <a:rPr lang="id"/>
              <a:t>Single expression function adalah deklarasi function hanya dengan 1 baris kode</a:t>
            </a:r>
            <a:endParaRPr/>
          </a:p>
          <a:p>
            <a:pPr indent="-311150" lvl="0" marL="457200" rtl="0" algn="l">
              <a:spcBef>
                <a:spcPts val="0"/>
              </a:spcBef>
              <a:spcAft>
                <a:spcPts val="0"/>
              </a:spcAft>
              <a:buSzPts val="1300"/>
              <a:buChar char="●"/>
            </a:pPr>
            <a:r>
              <a:rPr lang="id"/>
              <a:t>Untuk membuat single expression function, kita hanya butuh tanda = (sama dengan) setelah deklarasi nama function dan tipe data pengembalian function</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Single Expression Function</a:t>
            </a:r>
            <a:endParaRPr/>
          </a:p>
        </p:txBody>
      </p:sp>
      <p:pic>
        <p:nvPicPr>
          <p:cNvPr id="825" name="Google Shape;825;p14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t>
            </a:r>
            <a:r>
              <a:rPr lang="id"/>
              <a:t>Varargs Parameter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Varargs Parameter</a:t>
            </a:r>
            <a:endParaRPr/>
          </a:p>
        </p:txBody>
      </p:sp>
      <p:sp>
        <p:nvSpPr>
          <p:cNvPr id="836" name="Google Shape;836;p1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Parameter yang berada di posisi terakhir, memiliki kemampuan dijadikan sebuah varargs</a:t>
            </a:r>
            <a:endParaRPr/>
          </a:p>
          <a:p>
            <a:pPr indent="-311150" lvl="0" marL="457200" rtl="0" algn="l">
              <a:spcBef>
                <a:spcPts val="0"/>
              </a:spcBef>
              <a:spcAft>
                <a:spcPts val="0"/>
              </a:spcAft>
              <a:buSzPts val="1300"/>
              <a:buChar char="●"/>
            </a:pPr>
            <a:r>
              <a:rPr lang="id"/>
              <a:t>Varargs artinya datanya bisa menerima lebih dari satu input, atau anggap saja semacam Array.</a:t>
            </a:r>
            <a:endParaRPr/>
          </a:p>
          <a:p>
            <a:pPr indent="-311150" lvl="0" marL="457200" rtl="0" algn="l">
              <a:spcBef>
                <a:spcPts val="0"/>
              </a:spcBef>
              <a:spcAft>
                <a:spcPts val="0"/>
              </a:spcAft>
              <a:buSzPts val="1300"/>
              <a:buChar char="●"/>
            </a:pPr>
            <a:r>
              <a:rPr lang="id"/>
              <a:t>Apa bedanya dengan parameter biasa dengan tipe data Array?</a:t>
            </a:r>
            <a:endParaRPr/>
          </a:p>
          <a:p>
            <a:pPr indent="-298450" lvl="1" marL="914400" rtl="0" algn="l">
              <a:spcBef>
                <a:spcPts val="0"/>
              </a:spcBef>
              <a:spcAft>
                <a:spcPts val="0"/>
              </a:spcAft>
              <a:buSzPts val="1100"/>
              <a:buChar char="○"/>
            </a:pPr>
            <a:r>
              <a:rPr lang="id"/>
              <a:t>Jika parameter tipe Array, kita wajib membuat array terlebih dahulu sebelum mengirimkan ke function</a:t>
            </a:r>
            <a:endParaRPr/>
          </a:p>
          <a:p>
            <a:pPr indent="-298450" lvl="1" marL="914400" rtl="0" algn="l">
              <a:spcBef>
                <a:spcPts val="0"/>
              </a:spcBef>
              <a:spcAft>
                <a:spcPts val="0"/>
              </a:spcAft>
              <a:buSzPts val="1100"/>
              <a:buChar char="○"/>
            </a:pPr>
            <a:r>
              <a:rPr lang="id"/>
              <a:t>JIka parameter menggunakan varargs, kita bisa langsung mengirim data nya, jika lebih dari satu, cukup gunakan tanda koma</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Varargs Parameter</a:t>
            </a:r>
            <a:endParaRPr/>
          </a:p>
        </p:txBody>
      </p:sp>
      <p:pic>
        <p:nvPicPr>
          <p:cNvPr id="842" name="Google Shape;842;p14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a:t>
            </a:r>
            <a:r>
              <a:rPr lang="id"/>
              <a:t>xtension Function</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Extension Function</a:t>
            </a:r>
            <a:endParaRPr/>
          </a:p>
        </p:txBody>
      </p:sp>
      <p:sp>
        <p:nvSpPr>
          <p:cNvPr id="853" name="Google Shape;853;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Extension function adalah kemampuan menambahkan function pada tipe data yang sudah ada</a:t>
            </a:r>
            <a:endParaRPr/>
          </a:p>
          <a:p>
            <a:pPr indent="-311150" lvl="0" marL="457200" rtl="0" algn="l">
              <a:spcBef>
                <a:spcPts val="0"/>
              </a:spcBef>
              <a:spcAft>
                <a:spcPts val="0"/>
              </a:spcAft>
              <a:buSzPts val="1300"/>
              <a:buChar char="●"/>
            </a:pPr>
            <a:r>
              <a:rPr lang="id"/>
              <a:t>Extension function adalah salah satu fitur yang sangat powerfull, namun harap bijak menggunakannya, karena jika terlalu banyak digunakan, akan membuat program sulit dimengerti, karena terlihat seperti magic</a:t>
            </a:r>
            <a:endParaRPr/>
          </a:p>
          <a:p>
            <a:pPr indent="-311150" lvl="0" marL="457200" rtl="0" algn="l">
              <a:spcBef>
                <a:spcPts val="0"/>
              </a:spcBef>
              <a:spcAft>
                <a:spcPts val="0"/>
              </a:spcAft>
              <a:buSzPts val="1300"/>
              <a:buChar char="●"/>
            </a:pPr>
            <a:r>
              <a:rPr lang="id"/>
              <a:t>Untuk membuat extension function, kita cukup menambahkan tipe data pada nama function nya, lalu diikuti dengan tanda . (titik)</a:t>
            </a:r>
            <a:endParaRPr/>
          </a:p>
          <a:p>
            <a:pPr indent="-311150" lvl="0" marL="457200" rtl="0" algn="l">
              <a:spcBef>
                <a:spcPts val="0"/>
              </a:spcBef>
              <a:spcAft>
                <a:spcPts val="0"/>
              </a:spcAft>
              <a:buSzPts val="1300"/>
              <a:buChar char="●"/>
            </a:pPr>
            <a:r>
              <a:rPr lang="id"/>
              <a:t>Untuk mengakses data nya di extension function, kita bisa menggunakan kata kunci this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Extension Function</a:t>
            </a:r>
            <a:endParaRPr/>
          </a:p>
        </p:txBody>
      </p:sp>
      <p:pic>
        <p:nvPicPr>
          <p:cNvPr id="859" name="Google Shape;859;p14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Infix Notation</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Infix Notation</a:t>
            </a:r>
            <a:endParaRPr/>
          </a:p>
        </p:txBody>
      </p:sp>
      <p:sp>
        <p:nvSpPr>
          <p:cNvPr id="870" name="Google Shape;870;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Infix Notation adalah operasi yang biasa dilakukan di operasi matematika, dimana dia melakukan operasi terhadap dua data</a:t>
            </a:r>
            <a:endParaRPr/>
          </a:p>
          <a:p>
            <a:pPr indent="-311150" lvl="0" marL="457200" rtl="0" algn="l">
              <a:spcBef>
                <a:spcPts val="0"/>
              </a:spcBef>
              <a:spcAft>
                <a:spcPts val="0"/>
              </a:spcAft>
              <a:buSzPts val="1300"/>
              <a:buChar char="●"/>
            </a:pPr>
            <a:r>
              <a:rPr lang="id"/>
              <a:t>Hampir semua operasi matematika adalah infix notation</a:t>
            </a:r>
            <a:endParaRPr/>
          </a:p>
          <a:p>
            <a:pPr indent="-311150" lvl="0" marL="457200" rtl="0" algn="l">
              <a:spcBef>
                <a:spcPts val="0"/>
              </a:spcBef>
              <a:spcAft>
                <a:spcPts val="0"/>
              </a:spcAft>
              <a:buSzPts val="1300"/>
              <a:buChar char="●"/>
            </a:pPr>
            <a:r>
              <a:rPr lang="id"/>
              <a:t>Di kotlin, kita bisa membuat function infix notation juga</a:t>
            </a:r>
            <a:endParaRPr/>
          </a:p>
          <a:p>
            <a:pPr indent="-311150" lvl="0" marL="457200" rtl="0" algn="l">
              <a:spcBef>
                <a:spcPts val="0"/>
              </a:spcBef>
              <a:spcAft>
                <a:spcPts val="0"/>
              </a:spcAft>
              <a:buSzPts val="1300"/>
              <a:buChar char="●"/>
            </a:pPr>
            <a:r>
              <a:rPr lang="id"/>
              <a:t>Untuk menggunakan function infix notation, tidak wajib menggunakan tanda . (titik)</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Syarat Function Infix Notation</a:t>
            </a:r>
            <a:endParaRPr/>
          </a:p>
        </p:txBody>
      </p:sp>
      <p:sp>
        <p:nvSpPr>
          <p:cNvPr id="876" name="Google Shape;876;p1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Harus sebagai function member (akan dibahas di OOP) atau function extension</a:t>
            </a:r>
            <a:endParaRPr/>
          </a:p>
          <a:p>
            <a:pPr indent="-311150" lvl="0" marL="457200" rtl="0" algn="l">
              <a:spcBef>
                <a:spcPts val="0"/>
              </a:spcBef>
              <a:spcAft>
                <a:spcPts val="0"/>
              </a:spcAft>
              <a:buSzPts val="1300"/>
              <a:buChar char="●"/>
            </a:pPr>
            <a:r>
              <a:rPr lang="id"/>
              <a:t>Harus memiliki 1 parameter </a:t>
            </a:r>
            <a:endParaRPr/>
          </a:p>
          <a:p>
            <a:pPr indent="-311150" lvl="0" marL="457200" rtl="0" algn="l">
              <a:spcBef>
                <a:spcPts val="0"/>
              </a:spcBef>
              <a:spcAft>
                <a:spcPts val="0"/>
              </a:spcAft>
              <a:buSzPts val="1300"/>
              <a:buChar char="●"/>
            </a:pPr>
            <a:r>
              <a:rPr lang="id"/>
              <a:t>Parameter tidak boleh varargs dan tidak boleh memiliki nilai default</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Infix Notation</a:t>
            </a:r>
            <a:endParaRPr/>
          </a:p>
        </p:txBody>
      </p:sp>
      <p:pic>
        <p:nvPicPr>
          <p:cNvPr id="882" name="Google Shape;882;p15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Scope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164" name="Google Shape;164;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Integer Number</a:t>
            </a:r>
            <a:endParaRPr/>
          </a:p>
          <a:p>
            <a:pPr indent="-311150" lvl="0" marL="457200" rtl="0" algn="l">
              <a:spcBef>
                <a:spcPts val="0"/>
              </a:spcBef>
              <a:spcAft>
                <a:spcPts val="0"/>
              </a:spcAft>
              <a:buSzPts val="1300"/>
              <a:buChar char="●"/>
            </a:pPr>
            <a:r>
              <a:rPr lang="id"/>
              <a:t>Floating Point Number</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Scope</a:t>
            </a:r>
            <a:endParaRPr/>
          </a:p>
        </p:txBody>
      </p:sp>
      <p:sp>
        <p:nvSpPr>
          <p:cNvPr id="893" name="Google Shape;893;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scope adalah ruang lingkup dimana sebuah function bisa diakses</a:t>
            </a:r>
            <a:endParaRPr/>
          </a:p>
          <a:p>
            <a:pPr indent="-311150" lvl="0" marL="457200" rtl="0" algn="l">
              <a:spcBef>
                <a:spcPts val="0"/>
              </a:spcBef>
              <a:spcAft>
                <a:spcPts val="0"/>
              </a:spcAft>
              <a:buSzPts val="1300"/>
              <a:buChar char="●"/>
            </a:pPr>
            <a:r>
              <a:rPr lang="id"/>
              <a:t>Saat kita membuat function di dalam file kotlin, maka secara otomatis function tersebut bisa diakses dari file kotlin manapun</a:t>
            </a:r>
            <a:endParaRPr/>
          </a:p>
          <a:p>
            <a:pPr indent="-311150" lvl="0" marL="457200" rtl="0" algn="l">
              <a:spcBef>
                <a:spcPts val="0"/>
              </a:spcBef>
              <a:spcAft>
                <a:spcPts val="0"/>
              </a:spcAft>
              <a:buSzPts val="1300"/>
              <a:buChar char="●"/>
            </a:pPr>
            <a:r>
              <a:rPr lang="id"/>
              <a:t>Jika kita ingin membatasi misalnya sebuah function hanya bisa diakses dalam function tertentu, maka kita bisa membuat function di dalam function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5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Scope</a:t>
            </a:r>
            <a:endParaRPr/>
          </a:p>
        </p:txBody>
      </p:sp>
      <p:pic>
        <p:nvPicPr>
          <p:cNvPr id="899" name="Google Shape;899;p15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 If &amp; When</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 If &amp; When</a:t>
            </a:r>
            <a:endParaRPr/>
          </a:p>
        </p:txBody>
      </p:sp>
      <p:sp>
        <p:nvSpPr>
          <p:cNvPr id="910" name="Google Shape;910;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salam sebuah function, kita sering menggunakan If expression atau when expression, lalu di dalam blok nya kita mengembalikan nilai untuk sebuah function</a:t>
            </a:r>
            <a:endParaRPr/>
          </a:p>
          <a:p>
            <a:pPr indent="-311150" lvl="0" marL="457200" rtl="0" algn="l">
              <a:spcBef>
                <a:spcPts val="0"/>
              </a:spcBef>
              <a:spcAft>
                <a:spcPts val="0"/>
              </a:spcAft>
              <a:buSzPts val="1300"/>
              <a:buChar char="●"/>
            </a:pPr>
            <a:r>
              <a:rPr lang="id"/>
              <a:t>Kotlin mendukung return if atau when, dimana fitur ini bisa mempermudah kita ketika ingin mengembalikan nilai dalam if atau when</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5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Return If</a:t>
            </a:r>
            <a:endParaRPr/>
          </a:p>
        </p:txBody>
      </p:sp>
      <p:pic>
        <p:nvPicPr>
          <p:cNvPr id="916" name="Google Shape;916;p15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5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Return When</a:t>
            </a:r>
            <a:endParaRPr/>
          </a:p>
        </p:txBody>
      </p:sp>
      <p:pic>
        <p:nvPicPr>
          <p:cNvPr id="922" name="Google Shape;922;p15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933" name="Google Shape;933;p1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function yang memanggil function dirinya sendiri</a:t>
            </a:r>
            <a:endParaRPr/>
          </a:p>
          <a:p>
            <a:pPr indent="-311150" lvl="0" marL="457200" rtl="0" algn="l">
              <a:spcBef>
                <a:spcPts val="0"/>
              </a:spcBef>
              <a:spcAft>
                <a:spcPts val="0"/>
              </a:spcAft>
              <a:buSzPts val="1300"/>
              <a:buChar char="●"/>
            </a:pPr>
            <a:r>
              <a:rPr lang="id"/>
              <a:t>Kadang dalam pekerjaan, kita sering menemui kasus dimana menggunakan recursive function lebih mudah dibandingkan tidak menggunakan recursive function</a:t>
            </a:r>
            <a:endParaRPr/>
          </a:p>
          <a:p>
            <a:pPr indent="-311150" lvl="0" marL="457200" rtl="0" algn="l">
              <a:spcBef>
                <a:spcPts val="0"/>
              </a:spcBef>
              <a:spcAft>
                <a:spcPts val="0"/>
              </a:spcAft>
              <a:buSzPts val="1300"/>
              <a:buChar char="●"/>
            </a:pPr>
            <a:r>
              <a:rPr lang="id"/>
              <a:t>Contoh kasus yang lebih mudah diselesaikan menggunakan recursive adalah Factorial</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For Loop</a:t>
            </a:r>
            <a:endParaRPr/>
          </a:p>
        </p:txBody>
      </p:sp>
      <p:pic>
        <p:nvPicPr>
          <p:cNvPr id="939" name="Google Shape;939;p16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 Function</a:t>
            </a:r>
            <a:endParaRPr/>
          </a:p>
        </p:txBody>
      </p:sp>
      <p:pic>
        <p:nvPicPr>
          <p:cNvPr id="945" name="Google Shape;945;p16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Integer Number</a:t>
            </a:r>
            <a:endParaRPr/>
          </a:p>
        </p:txBody>
      </p:sp>
      <p:pic>
        <p:nvPicPr>
          <p:cNvPr id="170" name="Google Shape;170;p27"/>
          <p:cNvPicPr preferRelativeResize="0"/>
          <p:nvPr/>
        </p:nvPicPr>
        <p:blipFill>
          <a:blip r:embed="rId3">
            <a:alphaModFix/>
          </a:blip>
          <a:stretch>
            <a:fillRect/>
          </a:stretch>
        </p:blipFill>
        <p:spPr>
          <a:xfrm>
            <a:off x="152400" y="2006250"/>
            <a:ext cx="8839205" cy="252446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Tail Recursive Function</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956" name="Google Shape;956;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salah satu kemampuan bagus di Kotlin, namun sayangnya ada keterbatasan dalam penggunaan recursive</a:t>
            </a:r>
            <a:endParaRPr/>
          </a:p>
          <a:p>
            <a:pPr indent="-311150" lvl="0" marL="457200" rtl="0" algn="l">
              <a:spcBef>
                <a:spcPts val="0"/>
              </a:spcBef>
              <a:spcAft>
                <a:spcPts val="0"/>
              </a:spcAft>
              <a:buSzPts val="1300"/>
              <a:buChar char="●"/>
            </a:pPr>
            <a:r>
              <a:rPr lang="id"/>
              <a:t>Jika recursive function yang kita buat, saat dijalankan memanggil function dirinya sendiri terlalu dalam, maka bisa dimungkinkan akan terjadi error stack overflow</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Stack Overflow Error</a:t>
            </a:r>
            <a:endParaRPr/>
          </a:p>
        </p:txBody>
      </p:sp>
      <p:sp>
        <p:nvSpPr>
          <p:cNvPr id="962" name="Google Shape;962;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factorial(5)</a:t>
            </a:r>
            <a:endParaRPr/>
          </a:p>
          <a:p>
            <a:pPr indent="0" lvl="0" marL="0" rtl="0" algn="l">
              <a:spcBef>
                <a:spcPts val="1600"/>
              </a:spcBef>
              <a:spcAft>
                <a:spcPts val="0"/>
              </a:spcAft>
              <a:buNone/>
            </a:pPr>
            <a:r>
              <a:rPr lang="id"/>
              <a:t>factorial(5) =&gt; </a:t>
            </a:r>
            <a:r>
              <a:rPr lang="id"/>
              <a:t>5 * factorial(4)</a:t>
            </a:r>
            <a:endParaRPr/>
          </a:p>
          <a:p>
            <a:pPr indent="0" lvl="0" marL="0" rtl="0" algn="l">
              <a:spcBef>
                <a:spcPts val="1600"/>
              </a:spcBef>
              <a:spcAft>
                <a:spcPts val="0"/>
              </a:spcAft>
              <a:buNone/>
            </a:pPr>
            <a:r>
              <a:rPr lang="id"/>
              <a:t>factorial(5) =&gt; 5 * factorial(4) =&gt; 4 * factorial(3)</a:t>
            </a:r>
            <a:endParaRPr/>
          </a:p>
          <a:p>
            <a:pPr indent="0" lvl="0" marL="0" rtl="0" algn="l">
              <a:spcBef>
                <a:spcPts val="1600"/>
              </a:spcBef>
              <a:spcAft>
                <a:spcPts val="0"/>
              </a:spcAft>
              <a:buNone/>
            </a:pPr>
            <a:r>
              <a:rPr lang="id"/>
              <a:t>factorial(5) =&gt; 5 * factorial(4) =&gt; 4 * factorial(3) =&gt; 3 * factorial(2)</a:t>
            </a:r>
            <a:endParaRPr/>
          </a:p>
          <a:p>
            <a:pPr indent="0" lvl="0" marL="0" rtl="0" algn="l">
              <a:spcBef>
                <a:spcPts val="1600"/>
              </a:spcBef>
              <a:spcAft>
                <a:spcPts val="0"/>
              </a:spcAft>
              <a:buNone/>
            </a:pPr>
            <a:r>
              <a:rPr lang="id"/>
              <a:t>factorial(5) =&gt; 5 * factorial(4) =&gt; 4 * factorial(3) =&gt; 3 * factorial(2) =&gt; 2 * factorial(1)</a:t>
            </a:r>
            <a:endParaRPr/>
          </a:p>
          <a:p>
            <a:pPr indent="0" lvl="0" marL="0" rtl="0" algn="l">
              <a:spcBef>
                <a:spcPts val="1600"/>
              </a:spcBef>
              <a:spcAft>
                <a:spcPts val="1600"/>
              </a:spcAft>
              <a:buNone/>
            </a:pPr>
            <a:r>
              <a:rPr lang="id"/>
              <a:t>factorial(5) =&gt; 5 * factorial(4) =&gt; 4 * factorial(3) =&gt; 3 * factorial(2) =&gt; 2 * factorial(1) =&gt; 1</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Tail Recursive Function</a:t>
            </a:r>
            <a:endParaRPr/>
          </a:p>
        </p:txBody>
      </p:sp>
      <p:sp>
        <p:nvSpPr>
          <p:cNvPr id="968" name="Google Shape;968;p1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Permasalahan ini di bahasa pemrograman Java tidak bisa ditangani</a:t>
            </a:r>
            <a:endParaRPr/>
          </a:p>
          <a:p>
            <a:pPr indent="-311150" lvl="0" marL="457200" rtl="0" algn="l">
              <a:spcBef>
                <a:spcPts val="0"/>
              </a:spcBef>
              <a:spcAft>
                <a:spcPts val="0"/>
              </a:spcAft>
              <a:buSzPts val="1300"/>
              <a:buChar char="●"/>
            </a:pPr>
            <a:r>
              <a:rPr lang="id"/>
              <a:t>Namun di Kotlin, masalah ini ada solusinya, yaitu dengan menggunakan tail recursive function</a:t>
            </a:r>
            <a:endParaRPr/>
          </a:p>
          <a:p>
            <a:pPr indent="-311150" lvl="0" marL="457200" rtl="0" algn="l">
              <a:spcBef>
                <a:spcPts val="0"/>
              </a:spcBef>
              <a:spcAft>
                <a:spcPts val="0"/>
              </a:spcAft>
              <a:buSzPts val="1300"/>
              <a:buChar char="●"/>
            </a:pPr>
            <a:r>
              <a:rPr lang="id"/>
              <a:t>Tail recursive function adalah teknik mengubah recursive function yang kita buat, menjadi looping biasa ketika dijalankan</a:t>
            </a:r>
            <a:endParaRPr/>
          </a:p>
          <a:p>
            <a:pPr indent="-311150" lvl="0" marL="457200" rtl="0" algn="l">
              <a:spcBef>
                <a:spcPts val="0"/>
              </a:spcBef>
              <a:spcAft>
                <a:spcPts val="0"/>
              </a:spcAft>
              <a:buSzPts val="1300"/>
              <a:buChar char="●"/>
            </a:pPr>
            <a:r>
              <a:rPr lang="id"/>
              <a:t>Tidak semua recursive function bisa secara otomatis dibuat menjadi tail recursive function, ada syarat-syarat nya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Syarat Tail Recursive Function</a:t>
            </a:r>
            <a:endParaRPr/>
          </a:p>
        </p:txBody>
      </p:sp>
      <p:sp>
        <p:nvSpPr>
          <p:cNvPr id="974" name="Google Shape;974;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Tambahkan tailrec di functionnya</a:t>
            </a:r>
            <a:endParaRPr/>
          </a:p>
          <a:p>
            <a:pPr indent="-311150" lvl="0" marL="457200" rtl="0" algn="l">
              <a:spcBef>
                <a:spcPts val="0"/>
              </a:spcBef>
              <a:spcAft>
                <a:spcPts val="0"/>
              </a:spcAft>
              <a:buSzPts val="1300"/>
              <a:buChar char="●"/>
            </a:pPr>
            <a:r>
              <a:rPr lang="id"/>
              <a:t>Saat memanggil function dirinya sendiri, hanya boleh memanggil function dirinya sendiri, tanpa embel-embel operasi dengan data lain</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6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Tail Recursive Function</a:t>
            </a:r>
            <a:endParaRPr/>
          </a:p>
        </p:txBody>
      </p:sp>
      <p:pic>
        <p:nvPicPr>
          <p:cNvPr id="980" name="Google Shape;980;p16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6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Tail Recursive Factorial Function</a:t>
            </a:r>
            <a:endParaRPr/>
          </a:p>
        </p:txBody>
      </p:sp>
      <p:pic>
        <p:nvPicPr>
          <p:cNvPr id="986" name="Google Shape;986;p16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Tail Recursive Factorial</a:t>
            </a:r>
            <a:endParaRPr/>
          </a:p>
        </p:txBody>
      </p:sp>
      <p:sp>
        <p:nvSpPr>
          <p:cNvPr id="992" name="Google Shape;992;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factorialTail(5, 1)</a:t>
            </a:r>
            <a:endParaRPr/>
          </a:p>
          <a:p>
            <a:pPr indent="0" lvl="0" marL="0" rtl="0" algn="l">
              <a:spcBef>
                <a:spcPts val="1600"/>
              </a:spcBef>
              <a:spcAft>
                <a:spcPts val="0"/>
              </a:spcAft>
              <a:buNone/>
            </a:pPr>
            <a:r>
              <a:rPr lang="id"/>
              <a:t>factorialTail(4, 5)</a:t>
            </a:r>
            <a:endParaRPr/>
          </a:p>
          <a:p>
            <a:pPr indent="0" lvl="0" marL="0" rtl="0" algn="l">
              <a:spcBef>
                <a:spcPts val="1600"/>
              </a:spcBef>
              <a:spcAft>
                <a:spcPts val="0"/>
              </a:spcAft>
              <a:buNone/>
            </a:pPr>
            <a:r>
              <a:rPr lang="id"/>
              <a:t>factorialTail(3, 20)</a:t>
            </a:r>
            <a:endParaRPr/>
          </a:p>
          <a:p>
            <a:pPr indent="0" lvl="0" marL="0" rtl="0" algn="l">
              <a:spcBef>
                <a:spcPts val="1600"/>
              </a:spcBef>
              <a:spcAft>
                <a:spcPts val="0"/>
              </a:spcAft>
              <a:buNone/>
            </a:pPr>
            <a:r>
              <a:rPr lang="id"/>
              <a:t>factorialTail(2, 60)</a:t>
            </a:r>
            <a:endParaRPr/>
          </a:p>
          <a:p>
            <a:pPr indent="0" lvl="0" marL="0" rtl="0" algn="l">
              <a:spcBef>
                <a:spcPts val="1600"/>
              </a:spcBef>
              <a:spcAft>
                <a:spcPts val="0"/>
              </a:spcAft>
              <a:buNone/>
            </a:pPr>
            <a:r>
              <a:rPr lang="id"/>
              <a:t>factorialTail(1, 120)</a:t>
            </a:r>
            <a:endParaRPr/>
          </a:p>
          <a:p>
            <a:pPr indent="0" lvl="0" marL="0" rtl="0" algn="l">
              <a:spcBef>
                <a:spcPts val="1600"/>
              </a:spcBef>
              <a:spcAft>
                <a:spcPts val="1600"/>
              </a:spcAft>
              <a:buNone/>
            </a:pPr>
            <a:r>
              <a:rPr lang="id"/>
              <a:t>120</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Lambda Expression</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Lambda Expression</a:t>
            </a:r>
            <a:endParaRPr/>
          </a:p>
        </p:txBody>
      </p:sp>
      <p:sp>
        <p:nvSpPr>
          <p:cNvPr id="1003" name="Google Shape;1003;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di kotlin adalah first-class citizens, artinya dianggap seperti tipe data yang lainnya. </a:t>
            </a:r>
            <a:endParaRPr/>
          </a:p>
          <a:p>
            <a:pPr indent="-311150" lvl="0" marL="457200" rtl="0" algn="l">
              <a:spcBef>
                <a:spcPts val="0"/>
              </a:spcBef>
              <a:spcAft>
                <a:spcPts val="0"/>
              </a:spcAft>
              <a:buSzPts val="1300"/>
              <a:buChar char="●"/>
            </a:pPr>
            <a:r>
              <a:rPr lang="id"/>
              <a:t>Bisa disimpan di variable, array, bahkan bisa dikirim ke parameter function itu sendiri</a:t>
            </a:r>
            <a:endParaRPr/>
          </a:p>
          <a:p>
            <a:pPr indent="-311150" lvl="0" marL="457200" rtl="0" algn="l">
              <a:spcBef>
                <a:spcPts val="0"/>
              </a:spcBef>
              <a:spcAft>
                <a:spcPts val="0"/>
              </a:spcAft>
              <a:buSzPts val="1300"/>
              <a:buChar char="●"/>
            </a:pPr>
            <a:r>
              <a:rPr lang="id"/>
              <a:t>Lambda expression secara sederhana adalah function yang tidak memiliki nama</a:t>
            </a:r>
            <a:endParaRPr/>
          </a:p>
          <a:p>
            <a:pPr indent="-311150" lvl="0" marL="457200" rtl="0" algn="l">
              <a:spcBef>
                <a:spcPts val="0"/>
              </a:spcBef>
              <a:spcAft>
                <a:spcPts val="0"/>
              </a:spcAft>
              <a:buSzPts val="1300"/>
              <a:buChar char="●"/>
            </a:pPr>
            <a:r>
              <a:rPr lang="id"/>
              <a:t>Biasanya saat kita membuat function, kita akan selalu membuat menggunakan kata kunci fun dan mendeklarasikan nama function nya</a:t>
            </a:r>
            <a:endParaRPr/>
          </a:p>
          <a:p>
            <a:pPr indent="-311150" lvl="0" marL="457200" rtl="0" algn="l">
              <a:spcBef>
                <a:spcPts val="0"/>
              </a:spcBef>
              <a:spcAft>
                <a:spcPts val="0"/>
              </a:spcAft>
              <a:buSzPts val="1300"/>
              <a:buChar char="●"/>
            </a:pPr>
            <a:r>
              <a:rPr lang="id"/>
              <a:t>Dengan lambda expression, kita bisa membuat function tanpa harus mendeskripsikan function nya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Integer Number</a:t>
            </a:r>
            <a:endParaRPr/>
          </a:p>
        </p:txBody>
      </p:sp>
      <p:pic>
        <p:nvPicPr>
          <p:cNvPr id="176" name="Google Shape;176;p2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7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Lambda Expression di Variable</a:t>
            </a:r>
            <a:endParaRPr/>
          </a:p>
        </p:txBody>
      </p:sp>
      <p:pic>
        <p:nvPicPr>
          <p:cNvPr id="1009" name="Google Shape;1009;p17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It</a:t>
            </a:r>
            <a:endParaRPr/>
          </a:p>
        </p:txBody>
      </p:sp>
      <p:pic>
        <p:nvPicPr>
          <p:cNvPr id="1015" name="Google Shape;1015;p17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7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References</a:t>
            </a:r>
            <a:endParaRPr/>
          </a:p>
        </p:txBody>
      </p:sp>
      <p:pic>
        <p:nvPicPr>
          <p:cNvPr id="1021" name="Google Shape;1021;p17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Higher-Order Functions</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Higher-Order Functions</a:t>
            </a:r>
            <a:endParaRPr/>
          </a:p>
        </p:txBody>
      </p:sp>
      <p:sp>
        <p:nvSpPr>
          <p:cNvPr id="1032" name="Google Shape;1032;p1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Higher-Order Function adalah function yang menggunakan function sebagai parameter atau mengembalikan function</a:t>
            </a:r>
            <a:endParaRPr/>
          </a:p>
          <a:p>
            <a:pPr indent="-311150" lvl="0" marL="457200" rtl="0" algn="l">
              <a:spcBef>
                <a:spcPts val="0"/>
              </a:spcBef>
              <a:spcAft>
                <a:spcPts val="0"/>
              </a:spcAft>
              <a:buSzPts val="1300"/>
              <a:buChar char="●"/>
            </a:pPr>
            <a:r>
              <a:rPr lang="id"/>
              <a:t>Penggunaan Higher-Order Function kadang berguna ketika kita ingin membuat function yang general dan ingin mendapatkan input yang flexible beruba lambda, yang bisa dideklarasikan oleh si user ketika memanggil function tersebut</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Higher-Order Function</a:t>
            </a:r>
            <a:endParaRPr/>
          </a:p>
        </p:txBody>
      </p:sp>
      <p:pic>
        <p:nvPicPr>
          <p:cNvPr id="1038" name="Google Shape;1038;p17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Trailing Lambda</a:t>
            </a:r>
            <a:endParaRPr/>
          </a:p>
        </p:txBody>
      </p:sp>
      <p:pic>
        <p:nvPicPr>
          <p:cNvPr id="1044" name="Google Shape;1044;p17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7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Functions</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055" name="Google Shape;1055;p1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Lambda akan menganggap baris terakhir di blok lambda sebagai hasil kembalian</a:t>
            </a:r>
            <a:endParaRPr/>
          </a:p>
          <a:p>
            <a:pPr indent="-311150" lvl="0" marL="457200" rtl="0" algn="l">
              <a:spcBef>
                <a:spcPts val="0"/>
              </a:spcBef>
              <a:spcAft>
                <a:spcPts val="0"/>
              </a:spcAft>
              <a:buSzPts val="1300"/>
              <a:buChar char="●"/>
            </a:pPr>
            <a:r>
              <a:rPr lang="id"/>
              <a:t>Kadang kita butuh membuat lambda yang se flexible function, dimana kita bisa mengembalikan hasil dimanapun</a:t>
            </a:r>
            <a:endParaRPr/>
          </a:p>
          <a:p>
            <a:pPr indent="-311150" lvl="0" marL="457200" rtl="0" algn="l">
              <a:spcBef>
                <a:spcPts val="0"/>
              </a:spcBef>
              <a:spcAft>
                <a:spcPts val="0"/>
              </a:spcAft>
              <a:buSzPts val="1300"/>
              <a:buChar char="●"/>
            </a:pPr>
            <a:r>
              <a:rPr lang="id"/>
              <a:t>Untuk hal ini, kita bisa menggunakan Anonymous Function</a:t>
            </a:r>
            <a:endParaRPr/>
          </a:p>
          <a:p>
            <a:pPr indent="-311150" lvl="0" marL="457200" rtl="0" algn="l">
              <a:spcBef>
                <a:spcPts val="0"/>
              </a:spcBef>
              <a:spcAft>
                <a:spcPts val="0"/>
              </a:spcAft>
              <a:buSzPts val="1300"/>
              <a:buChar char="●"/>
            </a:pPr>
            <a:r>
              <a:rPr lang="id"/>
              <a:t>Anonymous Function sebenarnya mirip dengan lambda, hanya cara membuatnya saja yang sedikit beda, masih menggunakan kata kunci func</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8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a:t>
            </a:r>
            <a:endParaRPr/>
          </a:p>
        </p:txBody>
      </p:sp>
      <p:pic>
        <p:nvPicPr>
          <p:cNvPr id="1061" name="Google Shape;1061;p18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Floating Point Number</a:t>
            </a:r>
            <a:endParaRPr/>
          </a:p>
        </p:txBody>
      </p:sp>
      <p:pic>
        <p:nvPicPr>
          <p:cNvPr id="182" name="Google Shape;182;p29"/>
          <p:cNvPicPr preferRelativeResize="0"/>
          <p:nvPr/>
        </p:nvPicPr>
        <p:blipFill>
          <a:blip r:embed="rId3">
            <a:alphaModFix/>
          </a:blip>
          <a:stretch>
            <a:fillRect/>
          </a:stretch>
        </p:blipFill>
        <p:spPr>
          <a:xfrm>
            <a:off x="152400" y="2006250"/>
            <a:ext cx="8839204" cy="2011264"/>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8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as Parameter</a:t>
            </a:r>
            <a:endParaRPr/>
          </a:p>
        </p:txBody>
      </p:sp>
      <p:pic>
        <p:nvPicPr>
          <p:cNvPr id="1067" name="Google Shape;1067;p18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8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Closures</a:t>
            </a:r>
            <a:endParaRPr/>
          </a:p>
        </p:txBody>
      </p:sp>
      <p:sp>
        <p:nvSpPr>
          <p:cNvPr id="1078" name="Google Shape;1078;p1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Closure adalah kemampuan sebuah function, lambda atau anonymous function berinteraksi dengan data-data disekitarnya dalam scope yang sama</a:t>
            </a:r>
            <a:endParaRPr/>
          </a:p>
          <a:p>
            <a:pPr indent="-311150" lvl="0" marL="457200" rtl="0" algn="l">
              <a:spcBef>
                <a:spcPts val="0"/>
              </a:spcBef>
              <a:spcAft>
                <a:spcPts val="0"/>
              </a:spcAft>
              <a:buSzPts val="1300"/>
              <a:buChar char="●"/>
            </a:pPr>
            <a:r>
              <a:rPr lang="id"/>
              <a:t>Harap gunakan fitur closure ini dengan bijak saat kita membuat aplikasi</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8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Closure</a:t>
            </a:r>
            <a:endParaRPr/>
          </a:p>
        </p:txBody>
      </p:sp>
      <p:pic>
        <p:nvPicPr>
          <p:cNvPr id="1084" name="Google Shape;1084;p18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Inline Function</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Inline Functions</a:t>
            </a:r>
            <a:endParaRPr/>
          </a:p>
        </p:txBody>
      </p:sp>
      <p:sp>
        <p:nvSpPr>
          <p:cNvPr id="1095" name="Google Shape;1095;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Menggunakan Higher-Order Function adalah salah satu fitur yang sangat berguna.</a:t>
            </a:r>
            <a:endParaRPr/>
          </a:p>
          <a:p>
            <a:pPr indent="-311150" lvl="0" marL="457200" rtl="0" algn="l">
              <a:spcBef>
                <a:spcPts val="0"/>
              </a:spcBef>
              <a:spcAft>
                <a:spcPts val="0"/>
              </a:spcAft>
              <a:buSzPts val="1300"/>
              <a:buChar char="●"/>
            </a:pPr>
            <a:r>
              <a:rPr lang="id"/>
              <a:t>Namun penggunaan Higher-Order Function akan berdampak terhadap performa saat aplikasi berjalan, karena harus membuat object lambda berulang-ulang. Jika penggunaannya tidak terlalu banyak mungkin tidak akan terasa, tapi jika banyak sekali, maka akan terasa impact nya</a:t>
            </a:r>
            <a:endParaRPr/>
          </a:p>
          <a:p>
            <a:pPr indent="-311150" lvl="0" marL="457200" rtl="0" algn="l">
              <a:spcBef>
                <a:spcPts val="0"/>
              </a:spcBef>
              <a:spcAft>
                <a:spcPts val="0"/>
              </a:spcAft>
              <a:buSzPts val="1300"/>
              <a:buChar char="●"/>
            </a:pPr>
            <a:r>
              <a:rPr lang="id"/>
              <a:t>Inline Functions adalah kemampuan di Kotlin yang mengubah Higher-Order Function menjadi Inline Function</a:t>
            </a:r>
            <a:endParaRPr/>
          </a:p>
          <a:p>
            <a:pPr indent="-311150" lvl="0" marL="457200" rtl="0" algn="l">
              <a:spcBef>
                <a:spcPts val="0"/>
              </a:spcBef>
              <a:spcAft>
                <a:spcPts val="0"/>
              </a:spcAft>
              <a:buSzPts val="1300"/>
              <a:buChar char="●"/>
            </a:pPr>
            <a:r>
              <a:rPr lang="id"/>
              <a:t>Dimana dengan Inline Function, code di dalam Higher-Order Function akan di duplicate agar pada saat runtime, aplikasi tidak perlu membuat object lambda berulang-ulang</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Inline Function</a:t>
            </a:r>
            <a:endParaRPr/>
          </a:p>
        </p:txBody>
      </p:sp>
      <p:pic>
        <p:nvPicPr>
          <p:cNvPr id="1101" name="Google Shape;1101;p18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8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Bytecode Kotlin</a:t>
            </a:r>
            <a:endParaRPr/>
          </a:p>
        </p:txBody>
      </p:sp>
      <p:pic>
        <p:nvPicPr>
          <p:cNvPr id="1107" name="Google Shape;1107;p189"/>
          <p:cNvPicPr preferRelativeResize="0"/>
          <p:nvPr/>
        </p:nvPicPr>
        <p:blipFill>
          <a:blip r:embed="rId3">
            <a:alphaModFix/>
          </a:blip>
          <a:stretch>
            <a:fillRect/>
          </a:stretch>
        </p:blipFill>
        <p:spPr>
          <a:xfrm>
            <a:off x="2177988" y="2006250"/>
            <a:ext cx="4791314" cy="2984851"/>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Noinline</a:t>
            </a:r>
            <a:endParaRPr/>
          </a:p>
        </p:txBody>
      </p:sp>
      <p:sp>
        <p:nvSpPr>
          <p:cNvPr id="1113" name="Google Shape;1113;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menandai bahwa function adalah inline, maka secara otomatis semua parameter akan menjadi inline</a:t>
            </a:r>
            <a:endParaRPr/>
          </a:p>
          <a:p>
            <a:pPr indent="-311150" lvl="0" marL="457200" rtl="0" algn="l">
              <a:spcBef>
                <a:spcPts val="0"/>
              </a:spcBef>
              <a:spcAft>
                <a:spcPts val="0"/>
              </a:spcAft>
              <a:buSzPts val="1300"/>
              <a:buChar char="●"/>
            </a:pPr>
            <a:r>
              <a:rPr lang="id"/>
              <a:t>Jika kita ingin memberi tahu bahwa jangan melakukan inline terhadap parameter, kita bisa menandai parameter tersebut dengan kata kunci noinline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Noinline </a:t>
            </a:r>
            <a:endParaRPr/>
          </a:p>
        </p:txBody>
      </p:sp>
      <p:pic>
        <p:nvPicPr>
          <p:cNvPr id="1119" name="Google Shape;1119;p19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Floating Point Number</a:t>
            </a:r>
            <a:endParaRPr/>
          </a:p>
        </p:txBody>
      </p:sp>
      <p:pic>
        <p:nvPicPr>
          <p:cNvPr id="188" name="Google Shape;188;p3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9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
        <p:nvSpPr>
          <p:cNvPr id="1130" name="Google Shape;1130;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Label adalah penanda </a:t>
            </a:r>
            <a:endParaRPr/>
          </a:p>
          <a:p>
            <a:pPr indent="-311150" lvl="0" marL="457200" rtl="0" algn="l">
              <a:spcBef>
                <a:spcPts val="0"/>
              </a:spcBef>
              <a:spcAft>
                <a:spcPts val="0"/>
              </a:spcAft>
              <a:buSzPts val="1300"/>
              <a:buChar char="●"/>
            </a:pPr>
            <a:r>
              <a:rPr lang="id"/>
              <a:t>Semua expression di Kotlin bisa ditandai dengan label</a:t>
            </a:r>
            <a:endParaRPr/>
          </a:p>
          <a:p>
            <a:pPr indent="-311150" lvl="0" marL="457200" rtl="0" algn="l">
              <a:spcBef>
                <a:spcPts val="0"/>
              </a:spcBef>
              <a:spcAft>
                <a:spcPts val="0"/>
              </a:spcAft>
              <a:buSzPts val="1300"/>
              <a:buChar char="●"/>
            </a:pPr>
            <a:r>
              <a:rPr lang="id"/>
              <a:t>Untuk membuat label di Kotlin, cukup menggunakan nama label lalu diikuti dengan karakter @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a:t>
            </a:r>
            <a:endParaRPr/>
          </a:p>
        </p:txBody>
      </p:sp>
      <p:pic>
        <p:nvPicPr>
          <p:cNvPr id="1136" name="Google Shape;1136;p19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Continue dan Return</a:t>
            </a:r>
            <a:endParaRPr/>
          </a:p>
        </p:txBody>
      </p:sp>
      <p:sp>
        <p:nvSpPr>
          <p:cNvPr id="1142" name="Google Shape;1142;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kegunaan label adalah, bisa diintegrasikan dengan break, continue dan return</a:t>
            </a:r>
            <a:endParaRPr/>
          </a:p>
          <a:p>
            <a:pPr indent="-311150" lvl="0" marL="457200" rtl="0" algn="l">
              <a:spcBef>
                <a:spcPts val="0"/>
              </a:spcBef>
              <a:spcAft>
                <a:spcPts val="0"/>
              </a:spcAft>
              <a:buSzPts val="1300"/>
              <a:buChar char="●"/>
            </a:pPr>
            <a:r>
              <a:rPr lang="id"/>
              <a:t>Biasanya break, continue dan return hanya bisa menghentikan proses di blok kode tempat mereka berada, namun dengan menggunakan label, kita bisa menentukan ke label mana kode akan berhenti</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 to Label</a:t>
            </a:r>
            <a:endParaRPr/>
          </a:p>
        </p:txBody>
      </p:sp>
      <p:pic>
        <p:nvPicPr>
          <p:cNvPr id="1148" name="Google Shape;1148;p19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 to Label</a:t>
            </a:r>
            <a:endParaRPr/>
          </a:p>
        </p:txBody>
      </p:sp>
      <p:pic>
        <p:nvPicPr>
          <p:cNvPr id="1154" name="Google Shape;1154;p19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Return to Label</a:t>
            </a:r>
            <a:endParaRPr/>
          </a:p>
        </p:txBody>
      </p:sp>
      <p:pic>
        <p:nvPicPr>
          <p:cNvPr id="1160" name="Google Shape;1160;p19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Package &amp; Import</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Package</a:t>
            </a:r>
            <a:endParaRPr/>
          </a:p>
        </p:txBody>
      </p:sp>
      <p:sp>
        <p:nvSpPr>
          <p:cNvPr id="1171" name="Google Shape;1171;p2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Package adalah tempat yang bisa digunakan untuk mengorganisir kode program yang kita buat di Kotlin</a:t>
            </a:r>
            <a:endParaRPr/>
          </a:p>
          <a:p>
            <a:pPr indent="-311150" lvl="0" marL="457200" rtl="0" algn="l">
              <a:spcBef>
                <a:spcPts val="0"/>
              </a:spcBef>
              <a:spcAft>
                <a:spcPts val="0"/>
              </a:spcAft>
              <a:buSzPts val="1300"/>
              <a:buChar char="●"/>
            </a:pPr>
            <a:r>
              <a:rPr lang="id"/>
              <a:t>Dengan menggunakan package, kita bisa merapikan kode program Kotlin yang kita buat</a:t>
            </a:r>
            <a:endParaRPr/>
          </a:p>
          <a:p>
            <a:pPr indent="-311150" lvl="0" marL="457200" rtl="0" algn="l">
              <a:spcBef>
                <a:spcPts val="0"/>
              </a:spcBef>
              <a:spcAft>
                <a:spcPts val="0"/>
              </a:spcAft>
              <a:buSzPts val="1300"/>
              <a:buChar char="●"/>
            </a:pPr>
            <a:r>
              <a:rPr lang="id"/>
              <a:t>Penamaan package di Kotlin biasanya menggunakan huruf kecil semua</a:t>
            </a:r>
            <a:endParaRPr/>
          </a:p>
          <a:p>
            <a:pPr indent="-311150" lvl="0" marL="457200" rtl="0" algn="l">
              <a:spcBef>
                <a:spcPts val="0"/>
              </a:spcBef>
              <a:spcAft>
                <a:spcPts val="0"/>
              </a:spcAft>
              <a:buSzPts val="1300"/>
              <a:buChar char="●"/>
            </a:pPr>
            <a:r>
              <a:rPr lang="id"/>
              <a:t>Jika ingin membuat sub package bisa menggunakan tanda . (titik)</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20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Package</a:t>
            </a:r>
            <a:endParaRPr/>
          </a:p>
        </p:txBody>
      </p:sp>
      <p:pic>
        <p:nvPicPr>
          <p:cNvPr id="1177" name="Google Shape;1177;p20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Literals</a:t>
            </a:r>
            <a:endParaRPr/>
          </a:p>
        </p:txBody>
      </p:sp>
      <p:pic>
        <p:nvPicPr>
          <p:cNvPr id="194" name="Google Shape;194;p3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a:t>
            </a:r>
            <a:endParaRPr/>
          </a:p>
        </p:txBody>
      </p:sp>
      <p:sp>
        <p:nvSpPr>
          <p:cNvPr id="1183" name="Google Shape;1183;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standar, file Kotlin hanya bisa mengakses file Kotlin lainnya yang berada dalam package yang sama</a:t>
            </a:r>
            <a:endParaRPr/>
          </a:p>
          <a:p>
            <a:pPr indent="-311150" lvl="0" marL="457200" rtl="0" algn="l">
              <a:spcBef>
                <a:spcPts val="0"/>
              </a:spcBef>
              <a:spcAft>
                <a:spcPts val="0"/>
              </a:spcAft>
              <a:buSzPts val="1300"/>
              <a:buChar char="●"/>
            </a:pPr>
            <a:r>
              <a:rPr lang="id"/>
              <a:t>Jika kita ingin mengakses file Kotlin yang berada diluar package, maka kita bisa menggunakan Import</a:t>
            </a:r>
            <a:endParaRPr/>
          </a:p>
          <a:p>
            <a:pPr indent="-311150" lvl="0" marL="457200" rtl="0" algn="l">
              <a:spcBef>
                <a:spcPts val="0"/>
              </a:spcBef>
              <a:spcAft>
                <a:spcPts val="0"/>
              </a:spcAft>
              <a:buSzPts val="1300"/>
              <a:buChar char="●"/>
            </a:pPr>
            <a:r>
              <a:rPr lang="id"/>
              <a:t>Saat melakukan import, kita bisa memilih ingin meng-import bagian tertentu, atau semua file</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20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Import</a:t>
            </a:r>
            <a:endParaRPr/>
          </a:p>
        </p:txBody>
      </p:sp>
      <p:pic>
        <p:nvPicPr>
          <p:cNvPr id="1189" name="Google Shape;1189;p20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Main Parameters</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Main Parameters</a:t>
            </a:r>
            <a:endParaRPr/>
          </a:p>
        </p:txBody>
      </p:sp>
      <p:sp>
        <p:nvSpPr>
          <p:cNvPr id="1200" name="Google Shape;1200;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menjalankan program, kita butuh input parameter dari luar</a:t>
            </a:r>
            <a:endParaRPr/>
          </a:p>
          <a:p>
            <a:pPr indent="-311150" lvl="0" marL="457200" rtl="0" algn="l">
              <a:spcBef>
                <a:spcPts val="0"/>
              </a:spcBef>
              <a:spcAft>
                <a:spcPts val="0"/>
              </a:spcAft>
              <a:buSzPts val="1300"/>
              <a:buChar char="●"/>
            </a:pPr>
            <a:r>
              <a:rPr lang="id"/>
              <a:t>Bisa untuk konfigurasi program, ataupun yang lainnya</a:t>
            </a:r>
            <a:endParaRPr/>
          </a:p>
          <a:p>
            <a:pPr indent="-311150" lvl="0" marL="457200" rtl="0" algn="l">
              <a:spcBef>
                <a:spcPts val="0"/>
              </a:spcBef>
              <a:spcAft>
                <a:spcPts val="0"/>
              </a:spcAft>
              <a:buSzPts val="1300"/>
              <a:buChar char="●"/>
            </a:pPr>
            <a:r>
              <a:rPr lang="id"/>
              <a:t>Kotlin mendukung parameter untuk main function</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20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Main Parameters</a:t>
            </a:r>
            <a:endParaRPr/>
          </a:p>
        </p:txBody>
      </p:sp>
      <p:pic>
        <p:nvPicPr>
          <p:cNvPr id="1206" name="Google Shape;1206;p20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20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1217" name="Google Shape;1217;p2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Komentar terbaik pada kode adalah kode itu sendiri</a:t>
            </a:r>
            <a:endParaRPr/>
          </a:p>
          <a:p>
            <a:pPr indent="-311150" lvl="0" marL="457200" rtl="0" algn="l">
              <a:spcBef>
                <a:spcPts val="0"/>
              </a:spcBef>
              <a:spcAft>
                <a:spcPts val="0"/>
              </a:spcAft>
              <a:buSzPts val="1300"/>
              <a:buChar char="●"/>
            </a:pPr>
            <a:r>
              <a:rPr lang="id"/>
              <a:t>Saat membuat kode, kita perlu membuat kode semudah mungkin untuk dibaca</a:t>
            </a:r>
            <a:endParaRPr/>
          </a:p>
          <a:p>
            <a:pPr indent="-311150" lvl="0" marL="457200" rtl="0" algn="l">
              <a:spcBef>
                <a:spcPts val="0"/>
              </a:spcBef>
              <a:spcAft>
                <a:spcPts val="0"/>
              </a:spcAft>
              <a:buSzPts val="1300"/>
              <a:buChar char="●"/>
            </a:pPr>
            <a:r>
              <a:rPr lang="id"/>
              <a:t>Namun kadang juga kita butuh menambahkan komentar di kode Kotlin kita</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20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1223" name="Google Shape;1223;p20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21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234" name="Google Shape;1234;p2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Kotlin Object Oriented Programming</a:t>
            </a:r>
            <a:endParaRPr/>
          </a:p>
          <a:p>
            <a:pPr indent="-311150" lvl="0" marL="457200" rtl="0" algn="l">
              <a:spcBef>
                <a:spcPts val="0"/>
              </a:spcBef>
              <a:spcAft>
                <a:spcPts val="0"/>
              </a:spcAft>
              <a:buSzPts val="1300"/>
              <a:buChar char="●"/>
            </a:pPr>
            <a:r>
              <a:rPr lang="id"/>
              <a:t>Kotlin Generic</a:t>
            </a:r>
            <a:endParaRPr/>
          </a:p>
          <a:p>
            <a:pPr indent="-311150" lvl="0" marL="457200" rtl="0" algn="l">
              <a:spcBef>
                <a:spcPts val="0"/>
              </a:spcBef>
              <a:spcAft>
                <a:spcPts val="0"/>
              </a:spcAft>
              <a:buSzPts val="1300"/>
              <a:buChar char="●"/>
            </a:pPr>
            <a:r>
              <a:rPr lang="id"/>
              <a:t>Kotlin Collection</a:t>
            </a:r>
            <a:endParaRPr/>
          </a:p>
          <a:p>
            <a:pPr indent="-311150" lvl="0" marL="457200" rtl="0" algn="l">
              <a:spcBef>
                <a:spcPts val="0"/>
              </a:spcBef>
              <a:spcAft>
                <a:spcPts val="0"/>
              </a:spcAft>
              <a:buSzPts val="1300"/>
              <a:buChar char="●"/>
            </a:pPr>
            <a:r>
              <a:rPr lang="id"/>
              <a:t>Kotlin Coroutine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License</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Dokumen ini boleh Anda gunakan atau ubah untuk keperluan non komersial</a:t>
            </a:r>
            <a:endParaRPr/>
          </a:p>
          <a:p>
            <a:pPr indent="-311150" lvl="0" marL="457200" rtl="0" algn="l">
              <a:spcBef>
                <a:spcPts val="0"/>
              </a:spcBef>
              <a:spcAft>
                <a:spcPts val="0"/>
              </a:spcAft>
              <a:buSzPts val="1300"/>
              <a:buChar char="●"/>
            </a:pPr>
            <a:r>
              <a:rPr lang="id"/>
              <a:t>Tapi Anda wajib mencantumkan sumber dan pemilik dokumen ini</a:t>
            </a:r>
            <a:endParaRPr/>
          </a:p>
          <a:p>
            <a:pPr indent="-311150" lvl="0" marL="457200" rtl="0" algn="l">
              <a:spcBef>
                <a:spcPts val="0"/>
              </a:spcBef>
              <a:spcAft>
                <a:spcPts val="0"/>
              </a:spcAft>
              <a:buSzPts val="1300"/>
              <a:buChar char="●"/>
            </a:pPr>
            <a:r>
              <a:rPr lang="id"/>
              <a:t>Untuk keperluan komersial, silahkan hubungi pemilik dokumen ini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Underscore</a:t>
            </a:r>
            <a:endParaRPr/>
          </a:p>
        </p:txBody>
      </p:sp>
      <p:pic>
        <p:nvPicPr>
          <p:cNvPr id="200" name="Google Shape;200;p3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240" name="Google Shape;1240;p21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2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Kotlin 1.4</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Mixing Named &amp; Positional Arguments</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Kotlin 1.4</a:t>
            </a:r>
            <a:endParaRPr/>
          </a:p>
        </p:txBody>
      </p:sp>
      <p:sp>
        <p:nvSpPr>
          <p:cNvPr id="1251" name="Google Shape;1251;p2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https://blog.jetbrains.com/kotlin/2020/03/kotlin-1-4-m1-released/</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4"/>
              </a:rPr>
              <a:t>https://blog.jetbrains.com/kotlin/2020/05/1-4-m2-standard-library/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Conversion</a:t>
            </a:r>
            <a:endParaRPr/>
          </a:p>
        </p:txBody>
      </p:sp>
      <p:pic>
        <p:nvPicPr>
          <p:cNvPr id="206" name="Google Shape;206;p3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Character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Character</a:t>
            </a:r>
            <a:endParaRPr/>
          </a:p>
        </p:txBody>
      </p:sp>
      <p:sp>
        <p:nvSpPr>
          <p:cNvPr id="217" name="Google Shape;217;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karakter (huruf), di Kotlin direpresentasikan oleh tipe Char.</a:t>
            </a:r>
            <a:endParaRPr/>
          </a:p>
          <a:p>
            <a:pPr indent="-311150" lvl="0" marL="457200" rtl="0" algn="l">
              <a:spcBef>
                <a:spcPts val="0"/>
              </a:spcBef>
              <a:spcAft>
                <a:spcPts val="0"/>
              </a:spcAft>
              <a:buSzPts val="1300"/>
              <a:buChar char="●"/>
            </a:pPr>
            <a:r>
              <a:rPr lang="id"/>
              <a:t>Untuk membuat data Char, di Kotlin kita bisa menggunakan tanda ‘ (petik satu)</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Character</a:t>
            </a:r>
            <a:endParaRPr/>
          </a:p>
        </p:txBody>
      </p:sp>
      <p:pic>
        <p:nvPicPr>
          <p:cNvPr id="223" name="Google Shape;223;p3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234" name="Google Shape;234;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yang hanya memiliki 2 nilai, yaitu benar atau salah</a:t>
            </a:r>
            <a:endParaRPr/>
          </a:p>
          <a:p>
            <a:pPr indent="-311150" lvl="0" marL="457200" rtl="0" algn="l">
              <a:spcBef>
                <a:spcPts val="0"/>
              </a:spcBef>
              <a:spcAft>
                <a:spcPts val="0"/>
              </a:spcAft>
              <a:buSzPts val="1300"/>
              <a:buChar char="●"/>
            </a:pPr>
            <a:r>
              <a:rPr lang="id"/>
              <a:t>Tipe data boolean di kotlin direpresentasikan dengan kata kunci Boolean</a:t>
            </a:r>
            <a:endParaRPr/>
          </a:p>
          <a:p>
            <a:pPr indent="-311150" lvl="0" marL="457200" rtl="0" algn="l">
              <a:spcBef>
                <a:spcPts val="0"/>
              </a:spcBef>
              <a:spcAft>
                <a:spcPts val="0"/>
              </a:spcAft>
              <a:buSzPts val="1300"/>
              <a:buChar char="●"/>
            </a:pPr>
            <a:r>
              <a:rPr lang="id"/>
              <a:t>Nilai benar direpresentasikan dengan kata kunci true</a:t>
            </a:r>
            <a:endParaRPr/>
          </a:p>
          <a:p>
            <a:pPr indent="-311150" lvl="0" marL="457200" rtl="0" algn="l">
              <a:spcBef>
                <a:spcPts val="0"/>
              </a:spcBef>
              <a:spcAft>
                <a:spcPts val="0"/>
              </a:spcAft>
              <a:buSzPts val="1300"/>
              <a:buChar char="●"/>
            </a:pPr>
            <a:r>
              <a:rPr lang="id"/>
              <a:t>Nilai salah direpresentasikan dengan kata kunci false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Boolean</a:t>
            </a:r>
            <a:endParaRPr/>
          </a:p>
        </p:txBody>
      </p:sp>
      <p:pic>
        <p:nvPicPr>
          <p:cNvPr id="240" name="Google Shape;240;p3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251" name="Google Shape;251;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adalah tipe data yang berisikan data kumpulan karakter atau sederhananya adalah teks.</a:t>
            </a:r>
            <a:endParaRPr/>
          </a:p>
          <a:p>
            <a:pPr indent="-311150" lvl="0" marL="457200" rtl="0" algn="l">
              <a:spcBef>
                <a:spcPts val="0"/>
              </a:spcBef>
              <a:spcAft>
                <a:spcPts val="0"/>
              </a:spcAft>
              <a:buSzPts val="1300"/>
              <a:buChar char="●"/>
            </a:pPr>
            <a:r>
              <a:rPr lang="id"/>
              <a:t>Di kotlin, tipe data string direpresentasikan dengan kata kunci String.</a:t>
            </a:r>
            <a:endParaRPr/>
          </a:p>
          <a:p>
            <a:pPr indent="-311150" lvl="0" marL="457200" rtl="0" algn="l">
              <a:spcBef>
                <a:spcPts val="0"/>
              </a:spcBef>
              <a:spcAft>
                <a:spcPts val="0"/>
              </a:spcAft>
              <a:buSzPts val="1300"/>
              <a:buChar char="●"/>
            </a:pPr>
            <a:r>
              <a:rPr lang="id"/>
              <a:t>Untuk membuat string di kotlin, kita bisa menggunakan</a:t>
            </a:r>
            <a:endParaRPr/>
          </a:p>
          <a:p>
            <a:pPr indent="-298450" lvl="1" marL="914400" rtl="0" algn="l">
              <a:spcBef>
                <a:spcPts val="0"/>
              </a:spcBef>
              <a:spcAft>
                <a:spcPts val="0"/>
              </a:spcAft>
              <a:buSzPts val="1100"/>
              <a:buChar char="○"/>
            </a:pPr>
            <a:r>
              <a:rPr lang="id"/>
              <a:t>“ (tanda petik 2) untuk teks satu baris</a:t>
            </a:r>
            <a:endParaRPr/>
          </a:p>
          <a:p>
            <a:pPr indent="-298450" lvl="1" marL="914400" rtl="0" algn="l">
              <a:spcBef>
                <a:spcPts val="0"/>
              </a:spcBef>
              <a:spcAft>
                <a:spcPts val="0"/>
              </a:spcAft>
              <a:buSzPts val="1100"/>
              <a:buChar char="○"/>
            </a:pPr>
            <a:r>
              <a:rPr lang="id"/>
              <a:t>“”” (tanda petik 2 sebanyak 3 kali) untuk teks lebih dari satu baris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5"/>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00" name="Google Shape;100;p15"/>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a:t>
            </a:r>
            <a:endParaRPr/>
          </a:p>
        </p:txBody>
      </p:sp>
      <p:pic>
        <p:nvPicPr>
          <p:cNvPr id="257" name="Google Shape;257;p4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Trim Margin</a:t>
            </a:r>
            <a:endParaRPr/>
          </a:p>
        </p:txBody>
      </p:sp>
      <p:pic>
        <p:nvPicPr>
          <p:cNvPr id="263" name="Google Shape;263;p4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Menggabungkan String</a:t>
            </a:r>
            <a:endParaRPr/>
          </a:p>
        </p:txBody>
      </p:sp>
      <p:sp>
        <p:nvSpPr>
          <p:cNvPr id="269" name="Google Shape;269;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melakukan menggabungkan data String</a:t>
            </a:r>
            <a:endParaRPr/>
          </a:p>
          <a:p>
            <a:pPr indent="-311150" lvl="0" marL="457200" rtl="0" algn="l">
              <a:spcBef>
                <a:spcPts val="0"/>
              </a:spcBef>
              <a:spcAft>
                <a:spcPts val="0"/>
              </a:spcAft>
              <a:buSzPts val="1300"/>
              <a:buChar char="●"/>
            </a:pPr>
            <a:r>
              <a:rPr lang="id"/>
              <a:t>Untuk melakukan penggabungan data String, kita bisa menggunakan operator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Menggabungkan String</a:t>
            </a:r>
            <a:endParaRPr/>
          </a:p>
        </p:txBody>
      </p:sp>
      <p:pic>
        <p:nvPicPr>
          <p:cNvPr id="275" name="Google Shape;275;p4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
        <p:nvSpPr>
          <p:cNvPr id="281" name="Google Shape;281;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template adalah kemampuan String di kotlin yang mendukung ekspresi template</a:t>
            </a:r>
            <a:endParaRPr/>
          </a:p>
          <a:p>
            <a:pPr indent="-311150" lvl="0" marL="457200" rtl="0" algn="l">
              <a:spcBef>
                <a:spcPts val="0"/>
              </a:spcBef>
              <a:spcAft>
                <a:spcPts val="0"/>
              </a:spcAft>
              <a:buSzPts val="1300"/>
              <a:buChar char="●"/>
            </a:pPr>
            <a:r>
              <a:rPr lang="id"/>
              <a:t>Dengan string template, secara otomatis kita bisa mengakses data dari luar teks string.</a:t>
            </a:r>
            <a:endParaRPr/>
          </a:p>
          <a:p>
            <a:pPr indent="-311150" lvl="0" marL="457200" rtl="0" algn="l">
              <a:spcBef>
                <a:spcPts val="0"/>
              </a:spcBef>
              <a:spcAft>
                <a:spcPts val="0"/>
              </a:spcAft>
              <a:buSzPts val="1300"/>
              <a:buChar char="●"/>
            </a:pPr>
            <a:r>
              <a:rPr lang="id"/>
              <a:t>$ adalah tanda yang digunakan untuk template ekspresi sederhana, seperti mengakses variable lain</a:t>
            </a:r>
            <a:endParaRPr/>
          </a:p>
          <a:p>
            <a:pPr indent="-311150" lvl="0" marL="457200" rtl="0" algn="l">
              <a:spcBef>
                <a:spcPts val="0"/>
              </a:spcBef>
              <a:spcAft>
                <a:spcPts val="0"/>
              </a:spcAft>
              <a:buSzPts val="1300"/>
              <a:buChar char="●"/>
            </a:pPr>
            <a:r>
              <a:rPr lang="id"/>
              <a:t>${ isi ekspresi } adalah tanda yang digunakan untuk template ekspresi yang kompleks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Template</a:t>
            </a:r>
            <a:endParaRPr/>
          </a:p>
        </p:txBody>
      </p:sp>
      <p:pic>
        <p:nvPicPr>
          <p:cNvPr id="287" name="Google Shape;287;p4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298" name="Google Shape;298;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a:t>
            </a:r>
            <a:endParaRPr/>
          </a:p>
          <a:p>
            <a:pPr indent="-311150" lvl="0" marL="457200" rtl="0" algn="l">
              <a:spcBef>
                <a:spcPts val="0"/>
              </a:spcBef>
              <a:spcAft>
                <a:spcPts val="0"/>
              </a:spcAft>
              <a:buSzPts val="1300"/>
              <a:buChar char="●"/>
            </a:pPr>
            <a:r>
              <a:rPr lang="id"/>
              <a:t>Kotlin mendukung 2 jenis variabel; Mutable (bisa diubah) dan Immutable (tidak bisa diubah).</a:t>
            </a:r>
            <a:endParaRPr/>
          </a:p>
          <a:p>
            <a:pPr indent="-311150" lvl="0" marL="457200" rtl="0" algn="l">
              <a:spcBef>
                <a:spcPts val="0"/>
              </a:spcBef>
              <a:spcAft>
                <a:spcPts val="0"/>
              </a:spcAft>
              <a:buSzPts val="1300"/>
              <a:buChar char="●"/>
            </a:pPr>
            <a:r>
              <a:rPr lang="id"/>
              <a:t>Untuk membuat variable Mutable, di kotlin bisa menggunakan kata kunci </a:t>
            </a:r>
            <a:r>
              <a:rPr b="1" lang="id"/>
              <a:t>var</a:t>
            </a:r>
            <a:endParaRPr b="1"/>
          </a:p>
          <a:p>
            <a:pPr indent="-311150" lvl="0" marL="457200" rtl="0" algn="l">
              <a:spcBef>
                <a:spcPts val="0"/>
              </a:spcBef>
              <a:spcAft>
                <a:spcPts val="0"/>
              </a:spcAft>
              <a:buSzPts val="1300"/>
              <a:buChar char="●"/>
            </a:pPr>
            <a:r>
              <a:rPr lang="id"/>
              <a:t>Untuk membuat variable Immutable, di kotlin bisa menggunakan kata kunci </a:t>
            </a:r>
            <a:r>
              <a:rPr b="1" lang="id"/>
              <a:t>val</a:t>
            </a:r>
            <a:endParaRPr b="1"/>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Deklarasi Variable</a:t>
            </a:r>
            <a:endParaRPr/>
          </a:p>
        </p:txBody>
      </p:sp>
      <p:sp>
        <p:nvSpPr>
          <p:cNvPr id="304" name="Google Shape;304;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3000"/>
              <a:t>val/var namaVariable : TipeData = data</a:t>
            </a:r>
            <a:endParaRPr sz="3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Direkomendasikan menggunakan Immutable dibanding Mutable data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Kotlin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Mutable</a:t>
            </a:r>
            <a:endParaRPr/>
          </a:p>
        </p:txBody>
      </p:sp>
      <p:pic>
        <p:nvPicPr>
          <p:cNvPr id="315" name="Google Shape;315;p5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Immutable</a:t>
            </a:r>
            <a:endParaRPr/>
          </a:p>
        </p:txBody>
      </p:sp>
      <p:pic>
        <p:nvPicPr>
          <p:cNvPr id="321" name="Google Shape;321;p5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Nullable</a:t>
            </a:r>
            <a:endParaRPr/>
          </a:p>
        </p:txBody>
      </p:sp>
      <p:sp>
        <p:nvSpPr>
          <p:cNvPr id="327" name="Google Shape;327;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standar, variable di Kotlin harus </a:t>
            </a:r>
            <a:r>
              <a:rPr lang="id"/>
              <a:t>dideklarasikan</a:t>
            </a:r>
            <a:r>
              <a:rPr lang="id"/>
              <a:t> / diinisialisasikan nilai nya</a:t>
            </a:r>
            <a:endParaRPr/>
          </a:p>
          <a:p>
            <a:pPr indent="-311150" lvl="0" marL="457200" rtl="0" algn="l">
              <a:spcBef>
                <a:spcPts val="0"/>
              </a:spcBef>
              <a:spcAft>
                <a:spcPts val="0"/>
              </a:spcAft>
              <a:buSzPts val="1300"/>
              <a:buChar char="●"/>
            </a:pPr>
            <a:r>
              <a:rPr lang="id"/>
              <a:t>Jika saat membuat variable, tidak diberi nilai, maka akan error</a:t>
            </a:r>
            <a:endParaRPr/>
          </a:p>
          <a:p>
            <a:pPr indent="-311150" lvl="0" marL="457200" rtl="0" algn="l">
              <a:spcBef>
                <a:spcPts val="0"/>
              </a:spcBef>
              <a:spcAft>
                <a:spcPts val="0"/>
              </a:spcAft>
              <a:buSzPts val="1300"/>
              <a:buChar char="●"/>
            </a:pPr>
            <a:r>
              <a:rPr lang="id"/>
              <a:t>Kotlin mendukung variable yang boleh null (tidak memiliki data)</a:t>
            </a:r>
            <a:endParaRPr/>
          </a:p>
          <a:p>
            <a:pPr indent="-311150" lvl="0" marL="457200" rtl="0" algn="l">
              <a:spcBef>
                <a:spcPts val="0"/>
              </a:spcBef>
              <a:spcAft>
                <a:spcPts val="0"/>
              </a:spcAft>
              <a:buSzPts val="1300"/>
              <a:buChar char="●"/>
            </a:pPr>
            <a:r>
              <a:rPr lang="id"/>
              <a:t>Ini dikarenakan Kotlin bisa mengakses Java, dan kebanyakan di Java, semua variable bisa null</a:t>
            </a:r>
            <a:endParaRPr/>
          </a:p>
          <a:p>
            <a:pPr indent="-311150" lvl="0" marL="457200" rtl="0" algn="l">
              <a:spcBef>
                <a:spcPts val="0"/>
              </a:spcBef>
              <a:spcAft>
                <a:spcPts val="0"/>
              </a:spcAft>
              <a:buSzPts val="1300"/>
              <a:buChar char="●"/>
            </a:pPr>
            <a:r>
              <a:rPr lang="id"/>
              <a:t>Untuk membuat variable bisa bernilai null, di Kotlin bisa menggunakan ? (tanda tanya) setelah tipe datanya.</a:t>
            </a:r>
            <a:endParaRPr/>
          </a:p>
          <a:p>
            <a:pPr indent="-311150" lvl="0" marL="457200" rtl="0" algn="l">
              <a:spcBef>
                <a:spcPts val="0"/>
              </a:spcBef>
              <a:spcAft>
                <a:spcPts val="0"/>
              </a:spcAft>
              <a:buSzPts val="1300"/>
              <a:buChar char="●"/>
            </a:pPr>
            <a:r>
              <a:rPr lang="id"/>
              <a:t>Penggunaan  fitur ini tidak direkomendasikan untuk dilakukan di kotlin, hanya sebagai jalan akhir jika misal mengakses kode Java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Nullable</a:t>
            </a:r>
            <a:endParaRPr/>
          </a:p>
        </p:txBody>
      </p:sp>
      <p:pic>
        <p:nvPicPr>
          <p:cNvPr id="333" name="Google Shape;333;p5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Constant</a:t>
            </a:r>
            <a:endParaRPr/>
          </a:p>
        </p:txBody>
      </p:sp>
      <p:sp>
        <p:nvSpPr>
          <p:cNvPr id="339" name="Google Shape;339;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Constant adalah Immutable data, yang biasanya diakses untuk keperluan global.</a:t>
            </a:r>
            <a:endParaRPr/>
          </a:p>
          <a:p>
            <a:pPr indent="-311150" lvl="0" marL="457200" rtl="0" algn="l">
              <a:spcBef>
                <a:spcPts val="0"/>
              </a:spcBef>
              <a:spcAft>
                <a:spcPts val="0"/>
              </a:spcAft>
              <a:buSzPts val="1300"/>
              <a:buChar char="●"/>
            </a:pPr>
            <a:r>
              <a:rPr lang="id"/>
              <a:t>Global artinya bisa diakses dimanapun</a:t>
            </a:r>
            <a:endParaRPr/>
          </a:p>
          <a:p>
            <a:pPr indent="-311150" lvl="0" marL="457200" rtl="0" algn="l">
              <a:spcBef>
                <a:spcPts val="0"/>
              </a:spcBef>
              <a:spcAft>
                <a:spcPts val="0"/>
              </a:spcAft>
              <a:buSzPts val="1300"/>
              <a:buChar char="●"/>
            </a:pPr>
            <a:r>
              <a:rPr lang="id"/>
              <a:t>Untuk menandai bahwa variable tersebut adalah constant, biasanya menggunakan UPPER_CASE dalam pembuatan nama variable constant nya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Constant</a:t>
            </a:r>
            <a:endParaRPr/>
          </a:p>
        </p:txBody>
      </p:sp>
      <p:pic>
        <p:nvPicPr>
          <p:cNvPr id="345" name="Google Shape;345;p5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356" name="Google Shape;356;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kumpulan data dengan tipe yang sama</a:t>
            </a:r>
            <a:endParaRPr/>
          </a:p>
          <a:p>
            <a:pPr indent="-311150" lvl="0" marL="457200" rtl="0" algn="l">
              <a:spcBef>
                <a:spcPts val="0"/>
              </a:spcBef>
              <a:spcAft>
                <a:spcPts val="0"/>
              </a:spcAft>
              <a:buSzPts val="1300"/>
              <a:buChar char="●"/>
            </a:pPr>
            <a:r>
              <a:rPr lang="id"/>
              <a:t>Tipe data array di Kotlin direpresentasikan dengan kata kunci Array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362" name="Google Shape;362;p6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 di Array</a:t>
            </a:r>
            <a:endParaRPr/>
          </a:p>
        </p:txBody>
      </p:sp>
      <p:graphicFrame>
        <p:nvGraphicFramePr>
          <p:cNvPr id="368" name="Google Shape;368;p61"/>
          <p:cNvGraphicFramePr/>
          <p:nvPr/>
        </p:nvGraphicFramePr>
        <p:xfrm>
          <a:off x="952500" y="2190750"/>
          <a:ext cx="3000000" cy="3000000"/>
        </p:xfrm>
        <a:graphic>
          <a:graphicData uri="http://schemas.openxmlformats.org/drawingml/2006/table">
            <a:tbl>
              <a:tblPr>
                <a:noFill/>
                <a:tableStyleId>{F646F89A-ADC8-409F-A677-6AA81212E1F2}</a:tableStyleId>
              </a:tblPr>
              <a:tblGrid>
                <a:gridCol w="3619500"/>
                <a:gridCol w="3619500"/>
              </a:tblGrid>
              <a:tr h="381000">
                <a:tc>
                  <a:txBody>
                    <a:bodyPr/>
                    <a:lstStyle/>
                    <a:p>
                      <a:pPr indent="0" lvl="0" marL="0" rtl="0" algn="l">
                        <a:spcBef>
                          <a:spcPts val="0"/>
                        </a:spcBef>
                        <a:spcAft>
                          <a:spcPts val="0"/>
                        </a:spcAft>
                        <a:buNone/>
                      </a:pPr>
                      <a:r>
                        <a:rPr lang="id"/>
                        <a:t>Index</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Data</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0</a:t>
                      </a:r>
                      <a:endParaRPr/>
                    </a:p>
                  </a:txBody>
                  <a:tcPr marT="91425" marB="91425" marR="91425" marL="91425"/>
                </a:tc>
                <a:tc>
                  <a:txBody>
                    <a:bodyPr/>
                    <a:lstStyle/>
                    <a:p>
                      <a:pPr indent="0" lvl="0" marL="0" rtl="0" algn="l">
                        <a:spcBef>
                          <a:spcPts val="0"/>
                        </a:spcBef>
                        <a:spcAft>
                          <a:spcPts val="0"/>
                        </a:spcAft>
                        <a:buNone/>
                      </a:pPr>
                      <a:r>
                        <a:rPr lang="id"/>
                        <a:t>Eko</a:t>
                      </a:r>
                      <a:endParaRPr/>
                    </a:p>
                  </a:txBody>
                  <a:tcPr marT="91425" marB="91425" marR="91425" marL="91425"/>
                </a:tc>
              </a:tr>
              <a:tr h="381000">
                <a:tc>
                  <a:txBody>
                    <a:bodyPr/>
                    <a:lstStyle/>
                    <a:p>
                      <a:pPr indent="0" lvl="0" marL="0" rtl="0" algn="l">
                        <a:spcBef>
                          <a:spcPts val="0"/>
                        </a:spcBef>
                        <a:spcAft>
                          <a:spcPts val="0"/>
                        </a:spcAft>
                        <a:buNone/>
                      </a:pPr>
                      <a:r>
                        <a:rPr lang="id"/>
                        <a:t>1</a:t>
                      </a:r>
                      <a:endParaRPr/>
                    </a:p>
                  </a:txBody>
                  <a:tcPr marT="91425" marB="91425" marR="91425" marL="91425"/>
                </a:tc>
                <a:tc>
                  <a:txBody>
                    <a:bodyPr/>
                    <a:lstStyle/>
                    <a:p>
                      <a:pPr indent="0" lvl="0" marL="0" rtl="0" algn="l">
                        <a:spcBef>
                          <a:spcPts val="0"/>
                        </a:spcBef>
                        <a:spcAft>
                          <a:spcPts val="0"/>
                        </a:spcAft>
                        <a:buNone/>
                      </a:pPr>
                      <a:r>
                        <a:rPr lang="id"/>
                        <a:t>Kurniawan</a:t>
                      </a:r>
                      <a:endParaRPr/>
                    </a:p>
                  </a:txBody>
                  <a:tcPr marT="91425" marB="91425" marR="91425" marL="91425"/>
                </a:tc>
              </a:tr>
              <a:tr h="381000">
                <a:tc>
                  <a:txBody>
                    <a:bodyPr/>
                    <a:lstStyle/>
                    <a:p>
                      <a:pPr indent="0" lvl="0" marL="0" rtl="0" algn="l">
                        <a:spcBef>
                          <a:spcPts val="0"/>
                        </a:spcBef>
                        <a:spcAft>
                          <a:spcPts val="0"/>
                        </a:spcAft>
                        <a:buNone/>
                      </a:pPr>
                      <a:r>
                        <a:rPr lang="id"/>
                        <a:t>2</a:t>
                      </a:r>
                      <a:endParaRPr/>
                    </a:p>
                  </a:txBody>
                  <a:tcPr marT="91425" marB="91425" marR="91425" marL="91425"/>
                </a:tc>
                <a:tc>
                  <a:txBody>
                    <a:bodyPr/>
                    <a:lstStyle/>
                    <a:p>
                      <a:pPr indent="0" lvl="0" marL="0" rtl="0" algn="l">
                        <a:spcBef>
                          <a:spcPts val="0"/>
                        </a:spcBef>
                        <a:spcAft>
                          <a:spcPts val="0"/>
                        </a:spcAft>
                        <a:buNone/>
                      </a:pPr>
                      <a:r>
                        <a:rPr lang="id"/>
                        <a:t>Khannedy</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Sejarah Kotlin</a:t>
            </a:r>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Bahasa pemrograman Kotlin dikenalkan oleh Perusahaan JetBrains pada tahun 2011</a:t>
            </a:r>
            <a:endParaRPr/>
          </a:p>
          <a:p>
            <a:pPr indent="-311150" lvl="0" marL="457200" rtl="0" algn="l">
              <a:spcBef>
                <a:spcPts val="0"/>
              </a:spcBef>
              <a:spcAft>
                <a:spcPts val="0"/>
              </a:spcAft>
              <a:buSzPts val="1300"/>
              <a:buChar char="●"/>
            </a:pPr>
            <a:r>
              <a:rPr lang="id"/>
              <a:t>Awalnya Kotlin adalah bahasa pemrograman yang berjalan diatas JVM (Java Virtual Machine)</a:t>
            </a:r>
            <a:endParaRPr/>
          </a:p>
          <a:p>
            <a:pPr indent="-311150" lvl="0" marL="457200" rtl="0" algn="l">
              <a:spcBef>
                <a:spcPts val="0"/>
              </a:spcBef>
              <a:spcAft>
                <a:spcPts val="0"/>
              </a:spcAft>
              <a:buSzPts val="1300"/>
              <a:buChar char="●"/>
            </a:pPr>
            <a:r>
              <a:rPr lang="id"/>
              <a:t>Kotlin di desain agar terintegrasi dengan Java</a:t>
            </a:r>
            <a:endParaRPr/>
          </a:p>
          <a:p>
            <a:pPr indent="-311150" lvl="0" marL="457200" rtl="0" algn="l">
              <a:spcBef>
                <a:spcPts val="0"/>
              </a:spcBef>
              <a:spcAft>
                <a:spcPts val="0"/>
              </a:spcAft>
              <a:buSzPts val="1300"/>
              <a:buChar char="●"/>
            </a:pPr>
            <a:r>
              <a:rPr lang="id"/>
              <a:t>Tahun 2017, Google mengumumkan bahwa Kotlin adalah bahasa pemrograman yang direkomendasikan untuk pengembangan aplikasi Android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Array</a:t>
            </a:r>
            <a:endParaRPr/>
          </a:p>
        </p:txBody>
      </p:sp>
      <p:graphicFrame>
        <p:nvGraphicFramePr>
          <p:cNvPr id="374" name="Google Shape;374;p62"/>
          <p:cNvGraphicFramePr/>
          <p:nvPr/>
        </p:nvGraphicFramePr>
        <p:xfrm>
          <a:off x="952500" y="2190750"/>
          <a:ext cx="3000000" cy="3000000"/>
        </p:xfrm>
        <a:graphic>
          <a:graphicData uri="http://schemas.openxmlformats.org/drawingml/2006/table">
            <a:tbl>
              <a:tblPr>
                <a:noFill/>
                <a:tableStyleId>{F646F89A-ADC8-409F-A677-6AA81212E1F2}</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size</a:t>
                      </a:r>
                      <a:endParaRPr/>
                    </a:p>
                  </a:txBody>
                  <a:tcPr marT="91425" marB="91425" marR="91425" marL="91425"/>
                </a:tc>
                <a:tc>
                  <a:txBody>
                    <a:bodyPr/>
                    <a:lstStyle/>
                    <a:p>
                      <a:pPr indent="0" lvl="0" marL="0" rtl="0" algn="l">
                        <a:spcBef>
                          <a:spcPts val="0"/>
                        </a:spcBef>
                        <a:spcAft>
                          <a:spcPts val="0"/>
                        </a:spcAft>
                        <a:buNone/>
                      </a:pPr>
                      <a:r>
                        <a:rPr lang="id"/>
                        <a:t>Untuk mendapatkan panjang Array</a:t>
                      </a:r>
                      <a:endParaRPr/>
                    </a:p>
                  </a:txBody>
                  <a:tcPr marT="91425" marB="91425" marR="91425" marL="91425"/>
                </a:tc>
              </a:tr>
              <a:tr h="381000">
                <a:tc>
                  <a:txBody>
                    <a:bodyPr/>
                    <a:lstStyle/>
                    <a:p>
                      <a:pPr indent="0" lvl="0" marL="0" rtl="0" algn="l">
                        <a:spcBef>
                          <a:spcPts val="0"/>
                        </a:spcBef>
                        <a:spcAft>
                          <a:spcPts val="0"/>
                        </a:spcAft>
                        <a:buNone/>
                      </a:pPr>
                      <a:r>
                        <a:rPr lang="id"/>
                        <a:t>get(index)</a:t>
                      </a:r>
                      <a:endParaRPr/>
                    </a:p>
                  </a:txBody>
                  <a:tcPr marT="91425" marB="91425" marR="91425" marL="91425"/>
                </a:tc>
                <a:tc>
                  <a:txBody>
                    <a:bodyPr/>
                    <a:lstStyle/>
                    <a:p>
                      <a:pPr indent="0" lvl="0" marL="0" rtl="0" algn="l">
                        <a:spcBef>
                          <a:spcPts val="0"/>
                        </a:spcBef>
                        <a:spcAft>
                          <a:spcPts val="0"/>
                        </a:spcAft>
                        <a:buNone/>
                      </a:pPr>
                      <a:r>
                        <a:rPr lang="id"/>
                        <a:t>Mendapat data di posisi index</a:t>
                      </a:r>
                      <a:endParaRPr/>
                    </a:p>
                  </a:txBody>
                  <a:tcPr marT="91425" marB="91425" marR="91425" marL="91425"/>
                </a:tc>
              </a:tr>
              <a:tr h="381000">
                <a:tc>
                  <a:txBody>
                    <a:bodyPr/>
                    <a:lstStyle/>
                    <a:p>
                      <a:pPr indent="0" lvl="0" marL="0" rtl="0" algn="l">
                        <a:spcBef>
                          <a:spcPts val="0"/>
                        </a:spcBef>
                        <a:spcAft>
                          <a:spcPts val="0"/>
                        </a:spcAft>
                        <a:buNone/>
                      </a:pPr>
                      <a:r>
                        <a:rPr lang="id"/>
                        <a:t>[index]</a:t>
                      </a:r>
                      <a:endParaRPr/>
                    </a:p>
                  </a:txBody>
                  <a:tcPr marT="91425" marB="91425" marR="91425" marL="91425"/>
                </a:tc>
                <a:tc>
                  <a:txBody>
                    <a:bodyPr/>
                    <a:lstStyle/>
                    <a:p>
                      <a:pPr indent="0" lvl="0" marL="0" rtl="0" algn="l">
                        <a:spcBef>
                          <a:spcPts val="0"/>
                        </a:spcBef>
                        <a:spcAft>
                          <a:spcPts val="0"/>
                        </a:spcAft>
                        <a:buNone/>
                      </a:pPr>
                      <a:r>
                        <a:rPr lang="id"/>
                        <a:t>Mendapat data di posisi index</a:t>
                      </a:r>
                      <a:endParaRPr/>
                    </a:p>
                  </a:txBody>
                  <a:tcPr marT="91425" marB="91425" marR="91425" marL="91425"/>
                </a:tc>
              </a:tr>
              <a:tr h="381000">
                <a:tc>
                  <a:txBody>
                    <a:bodyPr/>
                    <a:lstStyle/>
                    <a:p>
                      <a:pPr indent="0" lvl="0" marL="0" rtl="0" algn="l">
                        <a:spcBef>
                          <a:spcPts val="0"/>
                        </a:spcBef>
                        <a:spcAft>
                          <a:spcPts val="0"/>
                        </a:spcAft>
                        <a:buNone/>
                      </a:pPr>
                      <a:r>
                        <a:rPr lang="id"/>
                        <a:t>set(index, value)</a:t>
                      </a:r>
                      <a:endParaRPr/>
                    </a:p>
                  </a:txBody>
                  <a:tcPr marT="91425" marB="91425" marR="91425" marL="91425"/>
                </a:tc>
                <a:tc>
                  <a:txBody>
                    <a:bodyPr/>
                    <a:lstStyle/>
                    <a:p>
                      <a:pPr indent="0" lvl="0" marL="0" rtl="0" algn="l">
                        <a:spcBef>
                          <a:spcPts val="0"/>
                        </a:spcBef>
                        <a:spcAft>
                          <a:spcPts val="0"/>
                        </a:spcAft>
                        <a:buNone/>
                      </a:pPr>
                      <a:r>
                        <a:rPr lang="id"/>
                        <a:t>Mengubah data di posisi index</a:t>
                      </a:r>
                      <a:endParaRPr/>
                    </a:p>
                  </a:txBody>
                  <a:tcPr marT="91425" marB="91425" marR="91425" marL="91425"/>
                </a:tc>
              </a:tr>
              <a:tr h="381000">
                <a:tc>
                  <a:txBody>
                    <a:bodyPr/>
                    <a:lstStyle/>
                    <a:p>
                      <a:pPr indent="0" lvl="0" marL="0" rtl="0" algn="l">
                        <a:spcBef>
                          <a:spcPts val="0"/>
                        </a:spcBef>
                        <a:spcAft>
                          <a:spcPts val="0"/>
                        </a:spcAft>
                        <a:buNone/>
                      </a:pPr>
                      <a:r>
                        <a:rPr lang="id"/>
                        <a:t>[index] = value</a:t>
                      </a:r>
                      <a:endParaRPr/>
                    </a:p>
                  </a:txBody>
                  <a:tcPr marT="91425" marB="91425" marR="91425" marL="91425"/>
                </a:tc>
                <a:tc>
                  <a:txBody>
                    <a:bodyPr/>
                    <a:lstStyle/>
                    <a:p>
                      <a:pPr indent="0" lvl="0" marL="0" rtl="0" algn="l">
                        <a:spcBef>
                          <a:spcPts val="0"/>
                        </a:spcBef>
                        <a:spcAft>
                          <a:spcPts val="0"/>
                        </a:spcAft>
                        <a:buNone/>
                      </a:pPr>
                      <a:r>
                        <a:rPr lang="id"/>
                        <a:t>Mengubah data di posisi index</a:t>
                      </a:r>
                      <a:endParaRPr/>
                    </a:p>
                  </a:txBody>
                  <a:tcPr marT="91425" marB="91425" marR="91425" marL="914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Array</a:t>
            </a:r>
            <a:endParaRPr/>
          </a:p>
        </p:txBody>
      </p:sp>
      <p:pic>
        <p:nvPicPr>
          <p:cNvPr id="380" name="Google Shape;380;p6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Nullable</a:t>
            </a:r>
            <a:endParaRPr/>
          </a:p>
        </p:txBody>
      </p:sp>
      <p:sp>
        <p:nvSpPr>
          <p:cNvPr id="386" name="Google Shape;386;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standard data di Array di Kotlin tidak boleh null</a:t>
            </a:r>
            <a:endParaRPr/>
          </a:p>
          <a:p>
            <a:pPr indent="-311150" lvl="0" marL="457200" rtl="0" algn="l">
              <a:spcBef>
                <a:spcPts val="0"/>
              </a:spcBef>
              <a:spcAft>
                <a:spcPts val="0"/>
              </a:spcAft>
              <a:buSzPts val="1300"/>
              <a:buChar char="●"/>
            </a:pPr>
            <a:r>
              <a:rPr lang="id"/>
              <a:t>Jika kita butuh membuat Array yang datanya boleh null, kita bisa menggunakan ? (tanda tanya)</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Nullable</a:t>
            </a:r>
            <a:endParaRPr/>
          </a:p>
        </p:txBody>
      </p:sp>
      <p:pic>
        <p:nvPicPr>
          <p:cNvPr id="392" name="Google Shape;392;p6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Range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membuat array yang berisi data yang angka berurutan</a:t>
            </a:r>
            <a:endParaRPr/>
          </a:p>
          <a:p>
            <a:pPr indent="-311150" lvl="0" marL="457200" rtl="0" algn="l">
              <a:spcBef>
                <a:spcPts val="0"/>
              </a:spcBef>
              <a:spcAft>
                <a:spcPts val="0"/>
              </a:spcAft>
              <a:buSzPts val="1300"/>
              <a:buChar char="●"/>
            </a:pPr>
            <a:r>
              <a:rPr lang="id"/>
              <a:t>Membuat array dengan jumlah data sedikit mungkin mudah, tapi bagaimana jika data angka yang berurutannya sangat banyak, misal dari 1 sampai 1000</a:t>
            </a:r>
            <a:endParaRPr/>
          </a:p>
          <a:p>
            <a:pPr indent="-311150" lvl="0" marL="457200" rtl="0" algn="l">
              <a:spcBef>
                <a:spcPts val="0"/>
              </a:spcBef>
              <a:spcAft>
                <a:spcPts val="0"/>
              </a:spcAft>
              <a:buSzPts val="1300"/>
              <a:buChar char="●"/>
            </a:pPr>
            <a:r>
              <a:rPr lang="id"/>
              <a:t>Kotlin mendukung tipe data range, yang digunakan untuk kebutuhan seperti ini</a:t>
            </a:r>
            <a:endParaRPr/>
          </a:p>
          <a:p>
            <a:pPr indent="-311150" lvl="0" marL="457200" rtl="0" algn="l">
              <a:spcBef>
                <a:spcPts val="0"/>
              </a:spcBef>
              <a:spcAft>
                <a:spcPts val="0"/>
              </a:spcAft>
              <a:buSzPts val="1300"/>
              <a:buChar char="●"/>
            </a:pPr>
            <a:r>
              <a:rPr lang="id"/>
              <a:t>Cara membuat range di Kotlin sangat mudah cukup menggunakan tanda .. (titik dua kali) :</a:t>
            </a:r>
            <a:endParaRPr/>
          </a:p>
          <a:p>
            <a:pPr indent="-298450" lvl="1" marL="914400" rtl="0" algn="l">
              <a:spcBef>
                <a:spcPts val="0"/>
              </a:spcBef>
              <a:spcAft>
                <a:spcPts val="0"/>
              </a:spcAft>
              <a:buSzPts val="1100"/>
              <a:buChar char="○"/>
            </a:pPr>
            <a:r>
              <a:rPr lang="id"/>
              <a:t>0..10 : Range dari 0 sampai 10</a:t>
            </a:r>
            <a:endParaRPr/>
          </a:p>
          <a:p>
            <a:pPr indent="-298450" lvl="1" marL="914400" rtl="0" algn="l">
              <a:spcBef>
                <a:spcPts val="0"/>
              </a:spcBef>
              <a:spcAft>
                <a:spcPts val="0"/>
              </a:spcAft>
              <a:buSzPts val="1100"/>
              <a:buChar char="○"/>
            </a:pPr>
            <a:r>
              <a:rPr lang="id"/>
              <a:t>1..100 : Range dari 1 sampai 100</a:t>
            </a:r>
            <a:endParaRPr/>
          </a:p>
        </p:txBody>
      </p:sp>
      <p:sp>
        <p:nvSpPr>
          <p:cNvPr id="403" name="Google Shape;403;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Range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Range</a:t>
            </a:r>
            <a:endParaRPr/>
          </a:p>
        </p:txBody>
      </p:sp>
      <p:pic>
        <p:nvPicPr>
          <p:cNvPr id="409" name="Google Shape;409;p6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Range</a:t>
            </a:r>
            <a:endParaRPr/>
          </a:p>
        </p:txBody>
      </p:sp>
      <p:graphicFrame>
        <p:nvGraphicFramePr>
          <p:cNvPr id="415" name="Google Shape;415;p69"/>
          <p:cNvGraphicFramePr/>
          <p:nvPr/>
        </p:nvGraphicFramePr>
        <p:xfrm>
          <a:off x="952500" y="2190750"/>
          <a:ext cx="3000000" cy="3000000"/>
        </p:xfrm>
        <a:graphic>
          <a:graphicData uri="http://schemas.openxmlformats.org/drawingml/2006/table">
            <a:tbl>
              <a:tblPr>
                <a:noFill/>
                <a:tableStyleId>{F646F89A-ADC8-409F-A677-6AA81212E1F2}</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count()</a:t>
                      </a:r>
                      <a:endParaRPr/>
                    </a:p>
                  </a:txBody>
                  <a:tcPr marT="91425" marB="91425" marR="91425" marL="91425"/>
                </a:tc>
                <a:tc>
                  <a:txBody>
                    <a:bodyPr/>
                    <a:lstStyle/>
                    <a:p>
                      <a:pPr indent="0" lvl="0" marL="0" rtl="0" algn="l">
                        <a:spcBef>
                          <a:spcPts val="0"/>
                        </a:spcBef>
                        <a:spcAft>
                          <a:spcPts val="0"/>
                        </a:spcAft>
                        <a:buNone/>
                      </a:pPr>
                      <a:r>
                        <a:rPr lang="id"/>
                        <a:t>Mendapatkan total data di range</a:t>
                      </a:r>
                      <a:endParaRPr/>
                    </a:p>
                  </a:txBody>
                  <a:tcPr marT="91425" marB="91425" marR="91425" marL="91425"/>
                </a:tc>
              </a:tr>
              <a:tr h="381000">
                <a:tc>
                  <a:txBody>
                    <a:bodyPr/>
                    <a:lstStyle/>
                    <a:p>
                      <a:pPr indent="0" lvl="0" marL="0" rtl="0" algn="l">
                        <a:spcBef>
                          <a:spcPts val="0"/>
                        </a:spcBef>
                        <a:spcAft>
                          <a:spcPts val="0"/>
                        </a:spcAft>
                        <a:buNone/>
                      </a:pPr>
                      <a:r>
                        <a:rPr lang="id"/>
                        <a:t>contains(value)</a:t>
                      </a:r>
                      <a:endParaRPr/>
                    </a:p>
                  </a:txBody>
                  <a:tcPr marT="91425" marB="91425" marR="91425" marL="91425"/>
                </a:tc>
                <a:tc>
                  <a:txBody>
                    <a:bodyPr/>
                    <a:lstStyle/>
                    <a:p>
                      <a:pPr indent="0" lvl="0" marL="0" rtl="0" algn="l">
                        <a:spcBef>
                          <a:spcPts val="0"/>
                        </a:spcBef>
                        <a:spcAft>
                          <a:spcPts val="0"/>
                        </a:spcAft>
                        <a:buNone/>
                      </a:pPr>
                      <a:r>
                        <a:rPr lang="id"/>
                        <a:t>Mengecek apakah terdapat value tersebut</a:t>
                      </a:r>
                      <a:endParaRPr/>
                    </a:p>
                  </a:txBody>
                  <a:tcPr marT="91425" marB="91425" marR="91425" marL="91425"/>
                </a:tc>
              </a:tr>
              <a:tr h="381000">
                <a:tc>
                  <a:txBody>
                    <a:bodyPr/>
                    <a:lstStyle/>
                    <a:p>
                      <a:pPr indent="0" lvl="0" marL="0" rtl="0" algn="l">
                        <a:spcBef>
                          <a:spcPts val="0"/>
                        </a:spcBef>
                        <a:spcAft>
                          <a:spcPts val="0"/>
                        </a:spcAft>
                        <a:buNone/>
                      </a:pPr>
                      <a:r>
                        <a:rPr lang="id"/>
                        <a:t>first</a:t>
                      </a:r>
                      <a:endParaRPr/>
                    </a:p>
                  </a:txBody>
                  <a:tcPr marT="91425" marB="91425" marR="91425" marL="91425"/>
                </a:tc>
                <a:tc>
                  <a:txBody>
                    <a:bodyPr/>
                    <a:lstStyle/>
                    <a:p>
                      <a:pPr indent="0" lvl="0" marL="0" rtl="0" algn="l">
                        <a:spcBef>
                          <a:spcPts val="0"/>
                        </a:spcBef>
                        <a:spcAft>
                          <a:spcPts val="0"/>
                        </a:spcAft>
                        <a:buNone/>
                      </a:pPr>
                      <a:r>
                        <a:rPr lang="id"/>
                        <a:t>Mendapatkan nilai pertama</a:t>
                      </a:r>
                      <a:endParaRPr/>
                    </a:p>
                  </a:txBody>
                  <a:tcPr marT="91425" marB="91425" marR="91425" marL="91425"/>
                </a:tc>
              </a:tr>
              <a:tr h="381000">
                <a:tc>
                  <a:txBody>
                    <a:bodyPr/>
                    <a:lstStyle/>
                    <a:p>
                      <a:pPr indent="0" lvl="0" marL="0" rtl="0" algn="l">
                        <a:spcBef>
                          <a:spcPts val="0"/>
                        </a:spcBef>
                        <a:spcAft>
                          <a:spcPts val="0"/>
                        </a:spcAft>
                        <a:buNone/>
                      </a:pPr>
                      <a:r>
                        <a:rPr lang="id"/>
                        <a:t>last</a:t>
                      </a:r>
                      <a:endParaRPr/>
                    </a:p>
                  </a:txBody>
                  <a:tcPr marT="91425" marB="91425" marR="91425" marL="91425"/>
                </a:tc>
                <a:tc>
                  <a:txBody>
                    <a:bodyPr/>
                    <a:lstStyle/>
                    <a:p>
                      <a:pPr indent="0" lvl="0" marL="0" rtl="0" algn="l">
                        <a:spcBef>
                          <a:spcPts val="0"/>
                        </a:spcBef>
                        <a:spcAft>
                          <a:spcPts val="0"/>
                        </a:spcAft>
                        <a:buNone/>
                      </a:pPr>
                      <a:r>
                        <a:rPr lang="id"/>
                        <a:t>Mendapatkan nilai terakhir</a:t>
                      </a:r>
                      <a:endParaRPr/>
                    </a:p>
                  </a:txBody>
                  <a:tcPr marT="91425" marB="91425" marR="91425" marL="91425"/>
                </a:tc>
              </a:tr>
              <a:tr h="381000">
                <a:tc>
                  <a:txBody>
                    <a:bodyPr/>
                    <a:lstStyle/>
                    <a:p>
                      <a:pPr indent="0" lvl="0" marL="0" rtl="0" algn="l">
                        <a:spcBef>
                          <a:spcPts val="0"/>
                        </a:spcBef>
                        <a:spcAft>
                          <a:spcPts val="0"/>
                        </a:spcAft>
                        <a:buNone/>
                      </a:pPr>
                      <a:r>
                        <a:rPr lang="id"/>
                        <a:t>step</a:t>
                      </a:r>
                      <a:endParaRPr/>
                    </a:p>
                  </a:txBody>
                  <a:tcPr marT="91425" marB="91425" marR="91425" marL="91425"/>
                </a:tc>
                <a:tc>
                  <a:txBody>
                    <a:bodyPr/>
                    <a:lstStyle/>
                    <a:p>
                      <a:pPr indent="0" lvl="0" marL="0" rtl="0" algn="l">
                        <a:spcBef>
                          <a:spcPts val="0"/>
                        </a:spcBef>
                        <a:spcAft>
                          <a:spcPts val="0"/>
                        </a:spcAft>
                        <a:buNone/>
                      </a:pPr>
                      <a:r>
                        <a:rPr lang="id"/>
                        <a:t>Mendapatkan nilai tiap kenaikan</a:t>
                      </a:r>
                      <a:endParaRPr/>
                    </a:p>
                  </a:txBody>
                  <a:tcPr marT="91425" marB="91425" marR="91425" marL="91425"/>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Range Terbalik</a:t>
            </a:r>
            <a:endParaRPr/>
          </a:p>
        </p:txBody>
      </p:sp>
      <p:pic>
        <p:nvPicPr>
          <p:cNvPr id="421" name="Google Shape;421;p7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Range Dengan Step</a:t>
            </a:r>
            <a:endParaRPr/>
          </a:p>
        </p:txBody>
      </p:sp>
      <p:pic>
        <p:nvPicPr>
          <p:cNvPr id="427" name="Google Shape;427;p7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Belajar Kotlin?</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 adalah bahasa pemrograman paling populer di dunia</a:t>
            </a:r>
            <a:endParaRPr/>
          </a:p>
          <a:p>
            <a:pPr indent="-311150" lvl="0" marL="457200" rtl="0" algn="l">
              <a:spcBef>
                <a:spcPts val="0"/>
              </a:spcBef>
              <a:spcAft>
                <a:spcPts val="0"/>
              </a:spcAft>
              <a:buSzPts val="1300"/>
              <a:buChar char="●"/>
            </a:pPr>
            <a:r>
              <a:rPr lang="id"/>
              <a:t>Ekosistem teknologi pendukung Java sudah sangat besar dan dewasa</a:t>
            </a:r>
            <a:endParaRPr/>
          </a:p>
          <a:p>
            <a:pPr indent="-311150" lvl="0" marL="457200" rtl="0" algn="l">
              <a:spcBef>
                <a:spcPts val="0"/>
              </a:spcBef>
              <a:spcAft>
                <a:spcPts val="0"/>
              </a:spcAft>
              <a:buSzPts val="1300"/>
              <a:buChar char="●"/>
            </a:pPr>
            <a:r>
              <a:rPr lang="id"/>
              <a:t>Kotlin adalah bahasa pemrograman yang dapat berjalan diatas JVM</a:t>
            </a:r>
            <a:endParaRPr/>
          </a:p>
          <a:p>
            <a:pPr indent="-311150" lvl="0" marL="457200" rtl="0" algn="l">
              <a:spcBef>
                <a:spcPts val="0"/>
              </a:spcBef>
              <a:spcAft>
                <a:spcPts val="0"/>
              </a:spcAft>
              <a:buSzPts val="1300"/>
              <a:buChar char="●"/>
            </a:pPr>
            <a:r>
              <a:rPr lang="id"/>
              <a:t>Bahasa pemrograman Kotlin lebih elegan dan sederhana dibanding Java</a:t>
            </a:r>
            <a:endParaRPr/>
          </a:p>
          <a:p>
            <a:pPr indent="-311150" lvl="0" marL="457200" rtl="0" algn="l">
              <a:spcBef>
                <a:spcPts val="0"/>
              </a:spcBef>
              <a:spcAft>
                <a:spcPts val="0"/>
              </a:spcAft>
              <a:buSzPts val="1300"/>
              <a:buChar char="●"/>
            </a:pPr>
            <a:r>
              <a:rPr lang="id"/>
              <a:t>Kotlin menjadi bahasa pemrograman utama untuk pengembangan aplikasi Android</a:t>
            </a:r>
            <a:endParaRPr/>
          </a:p>
          <a:p>
            <a:pPr indent="-311150" lvl="0" marL="457200" rtl="0" algn="l">
              <a:spcBef>
                <a:spcPts val="0"/>
              </a:spcBef>
              <a:spcAft>
                <a:spcPts val="0"/>
              </a:spcAft>
              <a:buSzPts val="1300"/>
              <a:buChar char="●"/>
            </a:pPr>
            <a:r>
              <a:rPr lang="id"/>
              <a:t>Spring (framework backend Java terpopuler) sekarang sudah mendukung Kotlin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Matematika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Matematika</a:t>
            </a:r>
            <a:endParaRPr/>
          </a:p>
        </p:txBody>
      </p:sp>
      <p:graphicFrame>
        <p:nvGraphicFramePr>
          <p:cNvPr id="438" name="Google Shape;438;p73"/>
          <p:cNvGraphicFramePr/>
          <p:nvPr/>
        </p:nvGraphicFramePr>
        <p:xfrm>
          <a:off x="952500" y="2170050"/>
          <a:ext cx="3000000" cy="3000000"/>
        </p:xfrm>
        <a:graphic>
          <a:graphicData uri="http://schemas.openxmlformats.org/drawingml/2006/table">
            <a:tbl>
              <a:tblPr>
                <a:noFill/>
                <a:tableStyleId>{F646F89A-ADC8-409F-A677-6AA81212E1F2}</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Penjumlahan</a:t>
                      </a:r>
                      <a:endParaRPr/>
                    </a:p>
                  </a:txBody>
                  <a:tcPr marT="91425" marB="91425" marR="91425" marL="91425"/>
                </a:tc>
              </a:tr>
              <a:tr h="381000">
                <a:tc>
                  <a:txBody>
                    <a:bodyPr/>
                    <a:lstStyle/>
                    <a:p>
                      <a:pPr indent="0" lvl="0" marL="0" rtl="0" algn="l">
                        <a:spcBef>
                          <a:spcPts val="0"/>
                        </a:spcBef>
                        <a:spcAft>
                          <a:spcPts val="0"/>
                        </a:spcAft>
                        <a:buNone/>
                      </a:pPr>
                      <a:r>
                        <a:rPr lang="id"/>
                        <a:t>- </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Sisa Pembagian</a:t>
                      </a:r>
                      <a:endParaRPr/>
                    </a:p>
                  </a:txBody>
                  <a:tcPr marT="91425" marB="91425" marR="91425" marL="91425"/>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Operasi Matematika</a:t>
            </a:r>
            <a:endParaRPr/>
          </a:p>
        </p:txBody>
      </p:sp>
      <p:pic>
        <p:nvPicPr>
          <p:cNvPr id="444" name="Google Shape;444;p7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Augmented Assignments</a:t>
            </a:r>
            <a:endParaRPr/>
          </a:p>
        </p:txBody>
      </p:sp>
      <p:graphicFrame>
        <p:nvGraphicFramePr>
          <p:cNvPr id="450" name="Google Shape;450;p75"/>
          <p:cNvGraphicFramePr/>
          <p:nvPr/>
        </p:nvGraphicFramePr>
        <p:xfrm>
          <a:off x="952500" y="2170050"/>
          <a:ext cx="3000000" cy="3000000"/>
        </p:xfrm>
        <a:graphic>
          <a:graphicData uri="http://schemas.openxmlformats.org/drawingml/2006/table">
            <a:tbl>
              <a:tblPr>
                <a:noFill/>
                <a:tableStyleId>{F646F89A-ADC8-409F-A677-6AA81212E1F2}</a:tableStyleId>
              </a:tblPr>
              <a:tblGrid>
                <a:gridCol w="3619500"/>
                <a:gridCol w="3619500"/>
              </a:tblGrid>
              <a:tr h="381000">
                <a:tc>
                  <a:txBody>
                    <a:bodyPr/>
                    <a:lstStyle/>
                    <a:p>
                      <a:pPr indent="0" lvl="0" marL="0" rtl="0" algn="l">
                        <a:spcBef>
                          <a:spcPts val="0"/>
                        </a:spcBef>
                        <a:spcAft>
                          <a:spcPts val="0"/>
                        </a:spcAft>
                        <a:buNone/>
                      </a:pPr>
                      <a:r>
                        <a:rPr lang="id"/>
                        <a:t>Operasi Matematika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Augmented Assignments</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r>
                        <a:rPr lang="id"/>
                        <a:t> </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Unary Operator</a:t>
            </a:r>
            <a:endParaRPr/>
          </a:p>
        </p:txBody>
      </p:sp>
      <p:graphicFrame>
        <p:nvGraphicFramePr>
          <p:cNvPr id="456" name="Google Shape;456;p76"/>
          <p:cNvGraphicFramePr/>
          <p:nvPr/>
        </p:nvGraphicFramePr>
        <p:xfrm>
          <a:off x="952500" y="2170050"/>
          <a:ext cx="3000000" cy="3000000"/>
        </p:xfrm>
        <a:graphic>
          <a:graphicData uri="http://schemas.openxmlformats.org/drawingml/2006/table">
            <a:tbl>
              <a:tblPr>
                <a:noFill/>
                <a:tableStyleId>{F646F89A-ADC8-409F-A677-6AA81212E1F2}</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 = a + 1</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 = a - 1</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Negative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Positive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Boolean kebalikan</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Perbandingan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Perbandingan</a:t>
            </a:r>
            <a:endParaRPr/>
          </a:p>
        </p:txBody>
      </p:sp>
      <p:sp>
        <p:nvSpPr>
          <p:cNvPr id="467" name="Google Shape;467;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Operasi perbandingan adalah operasi untuk membandingkan dua buah data</a:t>
            </a:r>
            <a:endParaRPr/>
          </a:p>
          <a:p>
            <a:pPr indent="-311150" lvl="0" marL="457200" rtl="0" algn="l">
              <a:spcBef>
                <a:spcPts val="0"/>
              </a:spcBef>
              <a:spcAft>
                <a:spcPts val="0"/>
              </a:spcAft>
              <a:buSzPts val="1300"/>
              <a:buChar char="●"/>
            </a:pPr>
            <a:r>
              <a:rPr lang="id"/>
              <a:t>Operasi perbandingan adalah operasi yang menghasilkan nilai boolean (benar atau salah)</a:t>
            </a:r>
            <a:endParaRPr/>
          </a:p>
          <a:p>
            <a:pPr indent="-311150" lvl="0" marL="457200" rtl="0" algn="l">
              <a:spcBef>
                <a:spcPts val="0"/>
              </a:spcBef>
              <a:spcAft>
                <a:spcPts val="0"/>
              </a:spcAft>
              <a:buSzPts val="1300"/>
              <a:buChar char="●"/>
            </a:pPr>
            <a:r>
              <a:rPr lang="id"/>
              <a:t>Jika hasil operasinya adalah benar, maka nilainya adalah true</a:t>
            </a:r>
            <a:endParaRPr/>
          </a:p>
          <a:p>
            <a:pPr indent="-311150" lvl="0" marL="457200" rtl="0" algn="l">
              <a:spcBef>
                <a:spcPts val="0"/>
              </a:spcBef>
              <a:spcAft>
                <a:spcPts val="0"/>
              </a:spcAft>
              <a:buSzPts val="1300"/>
              <a:buChar char="●"/>
            </a:pPr>
            <a:r>
              <a:rPr lang="id"/>
              <a:t>Jika hasil operasinya adalah salah, maka nilainya adalah false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473" name="Google Shape;473;p79"/>
          <p:cNvGraphicFramePr/>
          <p:nvPr/>
        </p:nvGraphicFramePr>
        <p:xfrm>
          <a:off x="952500" y="2088350"/>
          <a:ext cx="3000000" cy="3000000"/>
        </p:xfrm>
        <a:graphic>
          <a:graphicData uri="http://schemas.openxmlformats.org/drawingml/2006/table">
            <a:tbl>
              <a:tblPr>
                <a:noFill/>
                <a:tableStyleId>{F646F89A-ADC8-409F-A677-6AA81212E1F2}</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Sama Dengan</a:t>
                      </a:r>
                      <a:endParaRPr/>
                    </a:p>
                  </a:txBody>
                  <a:tcPr marT="91425" marB="91425" marR="91425" marL="91425"/>
                </a:tc>
              </a:tr>
              <a:tr h="381000">
                <a:tc>
                  <a:txBody>
                    <a:bodyPr/>
                    <a:lstStyle/>
                    <a:p>
                      <a:pPr indent="0" lvl="0" marL="0" rtl="0" algn="l">
                        <a:spcBef>
                          <a:spcPts val="0"/>
                        </a:spcBef>
                        <a:spcAft>
                          <a:spcPts val="0"/>
                        </a:spcAft>
                        <a:buNone/>
                      </a:pPr>
                      <a:r>
                        <a:rPr lang="id"/>
                        <a:t>&lt;= </a:t>
                      </a:r>
                      <a:endParaRPr/>
                    </a:p>
                  </a:txBody>
                  <a:tcPr marT="91425" marB="91425" marR="91425" marL="91425"/>
                </a:tc>
                <a:tc>
                  <a:txBody>
                    <a:bodyPr/>
                    <a:lstStyle/>
                    <a:p>
                      <a:pPr indent="0" lvl="0" marL="0" rtl="0" algn="l">
                        <a:spcBef>
                          <a:spcPts val="0"/>
                        </a:spcBef>
                        <a:spcAft>
                          <a:spcPts val="0"/>
                        </a:spcAft>
                        <a:buNone/>
                      </a:pPr>
                      <a:r>
                        <a:rPr lang="id"/>
                        <a:t>Kurang Dari Sama Dengan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Perbandingan</a:t>
            </a:r>
            <a:endParaRPr/>
          </a:p>
        </p:txBody>
      </p:sp>
      <p:pic>
        <p:nvPicPr>
          <p:cNvPr id="479" name="Google Shape;479;p8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Boolean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Software Development Kit</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SDK adalah perangkat lunak yang digunakan untuk proses development</a:t>
            </a:r>
            <a:endParaRPr/>
          </a:p>
          <a:p>
            <a:pPr indent="-311150" lvl="0" marL="457200" rtl="0" algn="l">
              <a:spcBef>
                <a:spcPts val="0"/>
              </a:spcBef>
              <a:spcAft>
                <a:spcPts val="0"/>
              </a:spcAft>
              <a:buSzPts val="1300"/>
              <a:buChar char="●"/>
            </a:pPr>
            <a:r>
              <a:rPr lang="id"/>
              <a:t>SDK digunakan untuk melakukan kompilasi kode program Kotlin dan menjalankan kode program Kotlin</a:t>
            </a:r>
            <a:endParaRPr/>
          </a:p>
          <a:p>
            <a:pPr indent="-311150" lvl="0" marL="457200" rtl="0" algn="l">
              <a:spcBef>
                <a:spcPts val="0"/>
              </a:spcBef>
              <a:spcAft>
                <a:spcPts val="0"/>
              </a:spcAft>
              <a:buSzPts val="1300"/>
              <a:buChar char="●"/>
            </a:pPr>
            <a:r>
              <a:rPr lang="id"/>
              <a:t>Java Development Kit versi 8 keatas</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https://jdk.java.net/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490" name="Google Shape;490;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dua buah data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Boolean</a:t>
            </a:r>
            <a:endParaRPr/>
          </a:p>
        </p:txBody>
      </p:sp>
      <p:graphicFrame>
        <p:nvGraphicFramePr>
          <p:cNvPr id="496" name="Google Shape;496;p83"/>
          <p:cNvGraphicFramePr/>
          <p:nvPr/>
        </p:nvGraphicFramePr>
        <p:xfrm>
          <a:off x="952500" y="2088350"/>
          <a:ext cx="3000000" cy="3000000"/>
        </p:xfrm>
        <a:graphic>
          <a:graphicData uri="http://schemas.openxmlformats.org/drawingml/2006/table">
            <a:tbl>
              <a:tblPr>
                <a:noFill/>
                <a:tableStyleId>{F646F89A-ADC8-409F-A677-6AA81212E1F2}</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Dan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Atau</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Kebalikan</a:t>
                      </a:r>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&amp;&amp;</a:t>
            </a:r>
            <a:endParaRPr/>
          </a:p>
        </p:txBody>
      </p:sp>
      <p:graphicFrame>
        <p:nvGraphicFramePr>
          <p:cNvPr id="502" name="Google Shape;502;p84"/>
          <p:cNvGraphicFramePr/>
          <p:nvPr/>
        </p:nvGraphicFramePr>
        <p:xfrm>
          <a:off x="952500" y="2088350"/>
          <a:ext cx="3000000" cy="3000000"/>
        </p:xfrm>
        <a:graphic>
          <a:graphicData uri="http://schemas.openxmlformats.org/drawingml/2006/table">
            <a:tbl>
              <a:tblPr>
                <a:noFill/>
                <a:tableStyleId>{F646F89A-ADC8-409F-A677-6AA81212E1F2}</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t>
            </a:r>
            <a:endParaRPr/>
          </a:p>
        </p:txBody>
      </p:sp>
      <p:graphicFrame>
        <p:nvGraphicFramePr>
          <p:cNvPr id="508" name="Google Shape;508;p85"/>
          <p:cNvGraphicFramePr/>
          <p:nvPr/>
        </p:nvGraphicFramePr>
        <p:xfrm>
          <a:off x="952500" y="2088350"/>
          <a:ext cx="3000000" cy="3000000"/>
        </p:xfrm>
        <a:graphic>
          <a:graphicData uri="http://schemas.openxmlformats.org/drawingml/2006/table">
            <a:tbl>
              <a:tblPr>
                <a:noFill/>
                <a:tableStyleId>{F646F89A-ADC8-409F-A677-6AA81212E1F2}</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t>
            </a:r>
            <a:endParaRPr/>
          </a:p>
        </p:txBody>
      </p:sp>
      <p:graphicFrame>
        <p:nvGraphicFramePr>
          <p:cNvPr id="514" name="Google Shape;514;p86"/>
          <p:cNvGraphicFramePr/>
          <p:nvPr/>
        </p:nvGraphicFramePr>
        <p:xfrm>
          <a:off x="952500" y="2088350"/>
          <a:ext cx="3000000" cy="3000000"/>
        </p:xfrm>
        <a:graphic>
          <a:graphicData uri="http://schemas.openxmlformats.org/drawingml/2006/table">
            <a:tbl>
              <a:tblPr>
                <a:noFill/>
                <a:tableStyleId>{F646F89A-ADC8-409F-A677-6AA81212E1F2}</a:tableStyleId>
              </a:tblPr>
              <a:tblGrid>
                <a:gridCol w="2370325"/>
                <a:gridCol w="2370325"/>
                <a:gridCol w="23703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Operasi Boolean</a:t>
            </a:r>
            <a:endParaRPr/>
          </a:p>
        </p:txBody>
      </p:sp>
      <p:pic>
        <p:nvPicPr>
          <p:cNvPr id="520" name="Google Shape;520;p8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
        <p:nvSpPr>
          <p:cNvPr id="531" name="Google Shape;531;p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Kotlin,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pic>
        <p:nvPicPr>
          <p:cNvPr id="537" name="Google Shape;537;p9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Expression</a:t>
            </a:r>
            <a:endParaRPr/>
          </a:p>
        </p:txBody>
      </p:sp>
      <p:pic>
        <p:nvPicPr>
          <p:cNvPr id="543" name="Google Shape;543;p9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Proses Development Program Kotlin</a:t>
            </a:r>
            <a:endParaRPr/>
          </a:p>
        </p:txBody>
      </p:sp>
      <p:pic>
        <p:nvPicPr>
          <p:cNvPr id="129" name="Google Shape;129;p20"/>
          <p:cNvPicPr preferRelativeResize="0"/>
          <p:nvPr/>
        </p:nvPicPr>
        <p:blipFill>
          <a:blip r:embed="rId3">
            <a:alphaModFix/>
          </a:blip>
          <a:stretch>
            <a:fillRect/>
          </a:stretch>
        </p:blipFill>
        <p:spPr>
          <a:xfrm>
            <a:off x="1790700" y="2571750"/>
            <a:ext cx="5562600" cy="16002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Expression</a:t>
            </a:r>
            <a:endParaRPr/>
          </a:p>
        </p:txBody>
      </p:sp>
      <p:sp>
        <p:nvSpPr>
          <p:cNvPr id="549" name="Google Shape;549;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expression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Expression</a:t>
            </a:r>
            <a:endParaRPr/>
          </a:p>
        </p:txBody>
      </p:sp>
      <p:pic>
        <p:nvPicPr>
          <p:cNvPr id="555" name="Google Shape;555;p9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9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Expression</a:t>
            </a:r>
            <a:endParaRPr/>
          </a:p>
        </p:txBody>
      </p:sp>
      <p:pic>
        <p:nvPicPr>
          <p:cNvPr id="561" name="Google Shape;561;p9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Expression</a:t>
            </a:r>
            <a:endParaRPr/>
          </a:p>
        </p:txBody>
      </p:sp>
      <p:sp>
        <p:nvSpPr>
          <p:cNvPr id="567" name="Google Shape;567;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 dalam If, kita butuh membuat beberapa kondisi</a:t>
            </a:r>
            <a:endParaRPr/>
          </a:p>
          <a:p>
            <a:pPr indent="-311150" lvl="0" marL="457200" rtl="0" algn="l">
              <a:spcBef>
                <a:spcPts val="0"/>
              </a:spcBef>
              <a:spcAft>
                <a:spcPts val="0"/>
              </a:spcAft>
              <a:buSzPts val="1300"/>
              <a:buChar char="●"/>
            </a:pPr>
            <a:r>
              <a:rPr lang="id"/>
              <a:t>Kasus seperti ini, di Kotlin kita bisa menggunakan Else If expression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Expression</a:t>
            </a:r>
            <a:endParaRPr/>
          </a:p>
        </p:txBody>
      </p:sp>
      <p:pic>
        <p:nvPicPr>
          <p:cNvPr id="573" name="Google Shape;573;p9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Expression</a:t>
            </a:r>
            <a:endParaRPr/>
          </a:p>
        </p:txBody>
      </p:sp>
      <p:pic>
        <p:nvPicPr>
          <p:cNvPr id="579" name="Google Shape;579;p9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When Expression</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When Expression</a:t>
            </a:r>
            <a:endParaRPr/>
          </a:p>
        </p:txBody>
      </p:sp>
      <p:sp>
        <p:nvSpPr>
          <p:cNvPr id="590" name="Google Shape;590;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if expression, untuk melakukan percabangan di Kotlin, kita juga bisa menggunakan When Expression</a:t>
            </a:r>
            <a:endParaRPr/>
          </a:p>
          <a:p>
            <a:pPr indent="-311150" lvl="0" marL="457200" rtl="0" algn="l">
              <a:spcBef>
                <a:spcPts val="0"/>
              </a:spcBef>
              <a:spcAft>
                <a:spcPts val="0"/>
              </a:spcAft>
              <a:buSzPts val="1300"/>
              <a:buChar char="●"/>
            </a:pPr>
            <a:r>
              <a:rPr lang="id"/>
              <a:t>When expression sangat sederhana dibandingkan if</a:t>
            </a:r>
            <a:endParaRPr/>
          </a:p>
          <a:p>
            <a:pPr indent="-311150" lvl="0" marL="457200" rtl="0" algn="l">
              <a:spcBef>
                <a:spcPts val="0"/>
              </a:spcBef>
              <a:spcAft>
                <a:spcPts val="0"/>
              </a:spcAft>
              <a:buSzPts val="1300"/>
              <a:buChar char="●"/>
            </a:pPr>
            <a:r>
              <a:rPr lang="id"/>
              <a:t>Biasanya when expression digunakan untuk melakukan pengecekan ke kondisi dalam satu variable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10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When Expression</a:t>
            </a:r>
            <a:endParaRPr/>
          </a:p>
        </p:txBody>
      </p:sp>
      <p:pic>
        <p:nvPicPr>
          <p:cNvPr id="596" name="Google Shape;596;p10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0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When Expression Multiple Option</a:t>
            </a:r>
            <a:endParaRPr/>
          </a:p>
        </p:txBody>
      </p:sp>
      <p:pic>
        <p:nvPicPr>
          <p:cNvPr id="602" name="Google Shape;602;p10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Integrated Development Environment</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IDE adalah smart editor yang digunakan untuk mengedit kode program Kotlin</a:t>
            </a:r>
            <a:endParaRPr/>
          </a:p>
          <a:p>
            <a:pPr indent="-311150" lvl="0" marL="457200" rtl="0" algn="l">
              <a:spcBef>
                <a:spcPts val="0"/>
              </a:spcBef>
              <a:spcAft>
                <a:spcPts val="0"/>
              </a:spcAft>
              <a:buSzPts val="1300"/>
              <a:buChar char="●"/>
            </a:pPr>
            <a:r>
              <a:rPr lang="id"/>
              <a:t>IDE juga digunakan untuk melakukan otomatisasi proses kompilasi kode program Kotlin dan otomatisasi proses menjalankan program Kotlin</a:t>
            </a:r>
            <a:endParaRPr/>
          </a:p>
          <a:p>
            <a:pPr indent="-311150" lvl="0" marL="457200" rtl="0" algn="l">
              <a:spcBef>
                <a:spcPts val="0"/>
              </a:spcBef>
              <a:spcAft>
                <a:spcPts val="0"/>
              </a:spcAft>
              <a:buSzPts val="1300"/>
              <a:buChar char="●"/>
            </a:pPr>
            <a:r>
              <a:rPr lang="id"/>
              <a:t>JetBrains IntelliJ IDEA</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https://www.jetbrains.com/idea/</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When Expression In</a:t>
            </a:r>
            <a:endParaRPr/>
          </a:p>
        </p:txBody>
      </p:sp>
      <p:pic>
        <p:nvPicPr>
          <p:cNvPr id="608" name="Google Shape;608;p10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When Expression Is</a:t>
            </a:r>
            <a:endParaRPr/>
          </a:p>
        </p:txBody>
      </p:sp>
      <p:pic>
        <p:nvPicPr>
          <p:cNvPr id="614" name="Google Shape;614;p10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When Sebagai Pengganti If Else</a:t>
            </a:r>
            <a:endParaRPr/>
          </a:p>
        </p:txBody>
      </p:sp>
      <p:sp>
        <p:nvSpPr>
          <p:cNvPr id="620" name="Google Shape;620;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pengecekan terhadap variable</a:t>
            </a:r>
            <a:endParaRPr/>
          </a:p>
          <a:p>
            <a:pPr indent="-311150" lvl="0" marL="457200" rtl="0" algn="l">
              <a:spcBef>
                <a:spcPts val="0"/>
              </a:spcBef>
              <a:spcAft>
                <a:spcPts val="0"/>
              </a:spcAft>
              <a:buSzPts val="1300"/>
              <a:buChar char="●"/>
            </a:pPr>
            <a:r>
              <a:rPr lang="id"/>
              <a:t>When juga dapat digunakan sebagai pengganti if else</a:t>
            </a:r>
            <a:endParaRPr/>
          </a:p>
          <a:p>
            <a:pPr indent="-311150" lvl="0" marL="457200" rtl="0" algn="l">
              <a:spcBef>
                <a:spcPts val="0"/>
              </a:spcBef>
              <a:spcAft>
                <a:spcPts val="0"/>
              </a:spcAft>
              <a:buSzPts val="1300"/>
              <a:buChar char="●"/>
            </a:pPr>
            <a:r>
              <a:rPr lang="id"/>
              <a:t>Untuk mengganti if else dengan when, kita tidak perlu menggunakan variable dalam when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0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When Tanda Variable</a:t>
            </a:r>
            <a:endParaRPr/>
          </a:p>
        </p:txBody>
      </p:sp>
      <p:pic>
        <p:nvPicPr>
          <p:cNvPr id="626" name="Google Shape;626;p10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Loops</a:t>
            </a:r>
            <a:endParaRPr/>
          </a:p>
        </p:txBody>
      </p:sp>
      <p:sp>
        <p:nvSpPr>
          <p:cNvPr id="637" name="Google Shape;637;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bahasa pemrograman, biasanya ada fitur yang bernama perulangan</a:t>
            </a:r>
            <a:endParaRPr/>
          </a:p>
          <a:p>
            <a:pPr indent="-311150" lvl="0" marL="457200" rtl="0" algn="l">
              <a:spcBef>
                <a:spcPts val="0"/>
              </a:spcBef>
              <a:spcAft>
                <a:spcPts val="0"/>
              </a:spcAft>
              <a:buSzPts val="1300"/>
              <a:buChar char="●"/>
            </a:pPr>
            <a:r>
              <a:rPr lang="id"/>
              <a:t>Salah satu fitur perulangan di Kotlin adalah for</a:t>
            </a:r>
            <a:endParaRPr/>
          </a:p>
          <a:p>
            <a:pPr indent="-311150" lvl="0" marL="457200" rtl="0" algn="l">
              <a:spcBef>
                <a:spcPts val="0"/>
              </a:spcBef>
              <a:spcAft>
                <a:spcPts val="0"/>
              </a:spcAft>
              <a:buSzPts val="1300"/>
              <a:buChar char="●"/>
            </a:pPr>
            <a:r>
              <a:rPr lang="id"/>
              <a:t>For digunakan untuk melakukan perulangan iterasi dari data iterator (Array, Range, dan lain-lain)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Array</a:t>
            </a:r>
            <a:endParaRPr/>
          </a:p>
        </p:txBody>
      </p:sp>
      <p:pic>
        <p:nvPicPr>
          <p:cNvPr id="643" name="Google Shape;643;p10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Range</a:t>
            </a:r>
            <a:endParaRPr/>
          </a:p>
        </p:txBody>
      </p:sp>
      <p:pic>
        <p:nvPicPr>
          <p:cNvPr id="649" name="Google Shape;649;p10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1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a:t>
            </a:r>
            <a:r>
              <a:rPr lang="id"/>
              <a:t> Loops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Loops</a:t>
            </a:r>
            <a:endParaRPr/>
          </a:p>
        </p:txBody>
      </p:sp>
      <p:sp>
        <p:nvSpPr>
          <p:cNvPr id="660" name="Google Shape;660;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adalah salah satu perulangan lain yang ada di Kotlin</a:t>
            </a:r>
            <a:endParaRPr/>
          </a:p>
          <a:p>
            <a:pPr indent="-311150" lvl="0" marL="457200" rtl="0" algn="l">
              <a:spcBef>
                <a:spcPts val="0"/>
              </a:spcBef>
              <a:spcAft>
                <a:spcPts val="0"/>
              </a:spcAft>
              <a:buSzPts val="1300"/>
              <a:buChar char="●"/>
            </a:pPr>
            <a:r>
              <a:rPr lang="id"/>
              <a:t>While adalah salah satu perulangan yang sangat flexible, dimana kode while akan melakukan pengecekan kondisi, jika kondisi bernilai true, maka dia akan menjalankan blok while, dan terus diulangi sampai kondisi while bernilai false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